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9" r:id="rId5"/>
    <p:sldId id="256" r:id="rId6"/>
    <p:sldId id="257" r:id="rId7"/>
    <p:sldId id="260" r:id="rId8"/>
    <p:sldId id="263" r:id="rId9"/>
    <p:sldId id="266" r:id="rId10"/>
    <p:sldId id="270" r:id="rId11"/>
    <p:sldId id="267" r:id="rId12"/>
    <p:sldId id="268" r:id="rId13"/>
    <p:sldId id="269" r:id="rId14"/>
    <p:sldId id="271" r:id="rId15"/>
    <p:sldId id="265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A64582-EDD9-69FD-B82D-E740F414E6B9}" v="1" dt="2024-03-21T07:50:05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 Ngoc Dung 20226032" userId="S::dung.vn226032@sis.hust.edu.vn::d4f8c501-40c9-4a48-bd30-e36b921c134e" providerId="AD" clId="Web-{678EDBFD-BFAD-9367-E92A-AA189755B69A}"/>
    <pc:docChg chg="modSld">
      <pc:chgData name="Vu Ngoc Dung 20226032" userId="S::dung.vn226032@sis.hust.edu.vn::d4f8c501-40c9-4a48-bd30-e36b921c134e" providerId="AD" clId="Web-{678EDBFD-BFAD-9367-E92A-AA189755B69A}" dt="2024-03-05T05:56:04.571" v="2" actId="1076"/>
      <pc:docMkLst>
        <pc:docMk/>
      </pc:docMkLst>
      <pc:sldChg chg="modSp">
        <pc:chgData name="Vu Ngoc Dung 20226032" userId="S::dung.vn226032@sis.hust.edu.vn::d4f8c501-40c9-4a48-bd30-e36b921c134e" providerId="AD" clId="Web-{678EDBFD-BFAD-9367-E92A-AA189755B69A}" dt="2024-03-05T05:55:51.446" v="1" actId="14100"/>
        <pc:sldMkLst>
          <pc:docMk/>
          <pc:sldMk cId="1631454263" sldId="268"/>
        </pc:sldMkLst>
        <pc:picChg chg="mod">
          <ac:chgData name="Vu Ngoc Dung 20226032" userId="S::dung.vn226032@sis.hust.edu.vn::d4f8c501-40c9-4a48-bd30-e36b921c134e" providerId="AD" clId="Web-{678EDBFD-BFAD-9367-E92A-AA189755B69A}" dt="2024-03-05T05:55:51.446" v="1" actId="14100"/>
          <ac:picMkLst>
            <pc:docMk/>
            <pc:sldMk cId="1631454263" sldId="268"/>
            <ac:picMk id="6" creationId="{758EAF88-1F90-F3EC-4DD9-2863ED5B4377}"/>
          </ac:picMkLst>
        </pc:picChg>
        <pc:cxnChg chg="mod">
          <ac:chgData name="Vu Ngoc Dung 20226032" userId="S::dung.vn226032@sis.hust.edu.vn::d4f8c501-40c9-4a48-bd30-e36b921c134e" providerId="AD" clId="Web-{678EDBFD-BFAD-9367-E92A-AA189755B69A}" dt="2024-03-05T05:55:51.446" v="1" actId="14100"/>
          <ac:cxnSpMkLst>
            <pc:docMk/>
            <pc:sldMk cId="1631454263" sldId="268"/>
            <ac:cxnSpMk id="9" creationId="{59F318CB-2CE9-EADA-05DC-F619E23D93B3}"/>
          </ac:cxnSpMkLst>
        </pc:cxnChg>
      </pc:sldChg>
      <pc:sldChg chg="modSp">
        <pc:chgData name="Vu Ngoc Dung 20226032" userId="S::dung.vn226032@sis.hust.edu.vn::d4f8c501-40c9-4a48-bd30-e36b921c134e" providerId="AD" clId="Web-{678EDBFD-BFAD-9367-E92A-AA189755B69A}" dt="2024-03-05T05:56:04.571" v="2" actId="1076"/>
        <pc:sldMkLst>
          <pc:docMk/>
          <pc:sldMk cId="2906912474" sldId="269"/>
        </pc:sldMkLst>
        <pc:picChg chg="mod">
          <ac:chgData name="Vu Ngoc Dung 20226032" userId="S::dung.vn226032@sis.hust.edu.vn::d4f8c501-40c9-4a48-bd30-e36b921c134e" providerId="AD" clId="Web-{678EDBFD-BFAD-9367-E92A-AA189755B69A}" dt="2024-03-05T05:56:04.571" v="2" actId="1076"/>
          <ac:picMkLst>
            <pc:docMk/>
            <pc:sldMk cId="2906912474" sldId="269"/>
            <ac:picMk id="6" creationId="{758EAF88-1F90-F3EC-4DD9-2863ED5B4377}"/>
          </ac:picMkLst>
        </pc:picChg>
        <pc:cxnChg chg="mod">
          <ac:chgData name="Vu Ngoc Dung 20226032" userId="S::dung.vn226032@sis.hust.edu.vn::d4f8c501-40c9-4a48-bd30-e36b921c134e" providerId="AD" clId="Web-{678EDBFD-BFAD-9367-E92A-AA189755B69A}" dt="2024-03-05T05:56:04.571" v="2" actId="1076"/>
          <ac:cxnSpMkLst>
            <pc:docMk/>
            <pc:sldMk cId="2906912474" sldId="269"/>
            <ac:cxnSpMk id="9" creationId="{59F318CB-2CE9-EADA-05DC-F619E23D93B3}"/>
          </ac:cxnSpMkLst>
        </pc:cxnChg>
      </pc:sldChg>
    </pc:docChg>
  </pc:docChgLst>
  <pc:docChgLst>
    <pc:chgData name="Tran Huy Hoang 20225973" userId="S::hoang.th225973@sis.hust.edu.vn::71951899-4d4e-4fdd-bd1a-ba44124000c6" providerId="AD" clId="Web-{69A64582-EDD9-69FD-B82D-E740F414E6B9}"/>
    <pc:docChg chg="modSld">
      <pc:chgData name="Tran Huy Hoang 20225973" userId="S::hoang.th225973@sis.hust.edu.vn::71951899-4d4e-4fdd-bd1a-ba44124000c6" providerId="AD" clId="Web-{69A64582-EDD9-69FD-B82D-E740F414E6B9}" dt="2024-03-21T07:50:05.112" v="0" actId="1076"/>
      <pc:docMkLst>
        <pc:docMk/>
      </pc:docMkLst>
      <pc:sldChg chg="modSp">
        <pc:chgData name="Tran Huy Hoang 20225973" userId="S::hoang.th225973@sis.hust.edu.vn::71951899-4d4e-4fdd-bd1a-ba44124000c6" providerId="AD" clId="Web-{69A64582-EDD9-69FD-B82D-E740F414E6B9}" dt="2024-03-21T07:50:05.112" v="0" actId="1076"/>
        <pc:sldMkLst>
          <pc:docMk/>
          <pc:sldMk cId="3497019216" sldId="273"/>
        </pc:sldMkLst>
        <pc:grpChg chg="mod">
          <ac:chgData name="Tran Huy Hoang 20225973" userId="S::hoang.th225973@sis.hust.edu.vn::71951899-4d4e-4fdd-bd1a-ba44124000c6" providerId="AD" clId="Web-{69A64582-EDD9-69FD-B82D-E740F414E6B9}" dt="2024-03-21T07:50:05.112" v="0" actId="1076"/>
          <ac:grpSpMkLst>
            <pc:docMk/>
            <pc:sldMk cId="3497019216" sldId="273"/>
            <ac:grpSpMk id="11" creationId="{51D58878-82AE-0C1A-A52B-79C8BB43AC68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LIỆT KÊ XÂU NHỊ PHÂN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43897"/>
            <a:ext cx="1109209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Cho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nguyên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dương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≥ 1.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Hãy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tất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cả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xâu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phân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độ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dài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thứ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tự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từ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điển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Biểu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diễn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lời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mỗi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xâu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phân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được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biểu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diễn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bởi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mảng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(x[1], x[2], . . ., x[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])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trong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đó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x[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 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{0,1}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là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bít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thứ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k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trong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xâu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nhị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phân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.</a:t>
            </a:r>
            <a:endParaRPr lang="en-US" altLang="en-US" sz="2000" dirty="0">
              <a:latin typeface="Lato" panose="020F0502020204030203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EAF88-1F90-F3EC-4DD9-2863ED5B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3" y="2263034"/>
            <a:ext cx="4595993" cy="3661383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0FA0D91B-EF4A-6B4B-1610-F24022BC6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504" y="2306896"/>
            <a:ext cx="4517136" cy="23452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void Try(int k){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 for (int v = 0; v &lt;= 1; v++){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x[k] = v;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if (k == n)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else Try(k+1);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F318CB-2CE9-EADA-05DC-F619E23D93B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38496" y="4090785"/>
            <a:ext cx="1715008" cy="2941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574862-F80C-9A19-EFD6-2E7AF1167A93}"/>
              </a:ext>
            </a:extLst>
          </p:cNvPr>
          <p:cNvSpPr txBox="1"/>
          <p:nvPr/>
        </p:nvSpPr>
        <p:spPr>
          <a:xfrm>
            <a:off x="5135340" y="3239354"/>
            <a:ext cx="1959941" cy="7848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1500" dirty="0" err="1"/>
              <a:t>Cần</a:t>
            </a:r>
            <a:r>
              <a:rPr lang="en-US" sz="1500" dirty="0"/>
              <a:t> </a:t>
            </a:r>
            <a:r>
              <a:rPr lang="en-US" sz="1500" dirty="0" err="1"/>
              <a:t>xác</a:t>
            </a:r>
            <a:r>
              <a:rPr lang="en-US" sz="1500" dirty="0"/>
              <a:t> </a:t>
            </a:r>
            <a:r>
              <a:rPr lang="en-US" sz="1500" dirty="0" err="1"/>
              <a:t>định</a:t>
            </a:r>
            <a:r>
              <a:rPr lang="en-US" sz="1500" dirty="0"/>
              <a:t>:</a:t>
            </a:r>
          </a:p>
          <a:p>
            <a:pPr marL="274320" indent="-182880" algn="l">
              <a:buFont typeface="Wingdings" panose="05000000000000000000" pitchFamily="2" charset="2"/>
              <a:buChar char="§"/>
            </a:pPr>
            <a:r>
              <a:rPr lang="en-US" sz="1500" dirty="0">
                <a:latin typeface="Consolas" panose="020B0609020204030204" pitchFamily="49" charset="0"/>
              </a:rPr>
              <a:t>candidates(k)</a:t>
            </a:r>
          </a:p>
          <a:p>
            <a:pPr marL="274320" indent="-182880" algn="l">
              <a:buFont typeface="Wingdings" panose="05000000000000000000" pitchFamily="2" charset="2"/>
              <a:buChar char="§"/>
            </a:pPr>
            <a:r>
              <a:rPr lang="en-US" sz="1500" dirty="0">
                <a:latin typeface="Consolas" panose="020B0609020204030204" pitchFamily="49" charset="0"/>
              </a:rPr>
              <a:t>check(v, k)</a:t>
            </a:r>
          </a:p>
        </p:txBody>
      </p:sp>
    </p:spTree>
    <p:extLst>
      <p:ext uri="{BB962C8B-B14F-4D97-AF65-F5344CB8AC3E}">
        <p14:creationId xmlns:p14="http://schemas.microsoft.com/office/powerpoint/2010/main" val="290691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LIỆT KÊ XÂU NHỊ PHÂN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1A93F3DC-78AE-481D-252C-9A3786A35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94" y="966915"/>
            <a:ext cx="3319074" cy="23637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void Try(int k){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for (int v = 0; v &lt;= 1; v++){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x[k] = v;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if (k == n)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else Try(k+1);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3554DE6-6536-B126-542F-E7C5A48D8B26}"/>
              </a:ext>
            </a:extLst>
          </p:cNvPr>
          <p:cNvSpPr txBox="1">
            <a:spLocks noChangeArrowheads="1"/>
          </p:cNvSpPr>
          <p:nvPr/>
        </p:nvSpPr>
        <p:spPr>
          <a:xfrm>
            <a:off x="3485358" y="798529"/>
            <a:ext cx="5365350" cy="838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000" b="0" dirty="0" err="1">
                <a:latin typeface="Lato" panose="020F0502020204030203"/>
              </a:rPr>
              <a:t>Cây</a:t>
            </a:r>
            <a:r>
              <a:rPr lang="en-US" altLang="en-US" sz="2000" b="0" dirty="0">
                <a:latin typeface="Lato" panose="020F0502020204030203"/>
              </a:rPr>
              <a:t> </a:t>
            </a:r>
            <a:r>
              <a:rPr lang="en-US" altLang="en-US" sz="2000" b="0" dirty="0" err="1">
                <a:latin typeface="Lato" panose="020F0502020204030203"/>
              </a:rPr>
              <a:t>liệt</a:t>
            </a:r>
            <a:r>
              <a:rPr lang="en-US" altLang="en-US" sz="2000" b="0" dirty="0">
                <a:latin typeface="Lato" panose="020F0502020204030203"/>
              </a:rPr>
              <a:t> </a:t>
            </a:r>
            <a:r>
              <a:rPr lang="en-US" altLang="en-US" sz="2000" b="0" dirty="0" err="1">
                <a:latin typeface="Lato" panose="020F0502020204030203"/>
              </a:rPr>
              <a:t>kê</a:t>
            </a:r>
            <a:r>
              <a:rPr lang="en-US" altLang="en-US" sz="2000" b="0" dirty="0">
                <a:latin typeface="Lato" panose="020F0502020204030203"/>
              </a:rPr>
              <a:t> </a:t>
            </a:r>
            <a:r>
              <a:rPr lang="en-US" altLang="en-US" sz="2000" b="0" dirty="0" err="1">
                <a:latin typeface="Lato" panose="020F0502020204030203"/>
              </a:rPr>
              <a:t>các</a:t>
            </a:r>
            <a:r>
              <a:rPr lang="en-US" altLang="en-US" sz="2000" b="0" dirty="0">
                <a:latin typeface="Lato" panose="020F0502020204030203"/>
              </a:rPr>
              <a:t> </a:t>
            </a:r>
            <a:r>
              <a:rPr lang="en-US" altLang="en-US" sz="2000" b="0" dirty="0" err="1">
                <a:latin typeface="Lato" panose="020F0502020204030203"/>
              </a:rPr>
              <a:t>xâu</a:t>
            </a:r>
            <a:r>
              <a:rPr lang="en-US" altLang="en-US" sz="2000" b="0" dirty="0">
                <a:latin typeface="Lato" panose="020F0502020204030203"/>
              </a:rPr>
              <a:t> </a:t>
            </a:r>
            <a:r>
              <a:rPr lang="en-US" altLang="en-US" sz="2000" b="0" dirty="0" err="1">
                <a:latin typeface="Lato" panose="020F0502020204030203"/>
              </a:rPr>
              <a:t>nhị</a:t>
            </a:r>
            <a:r>
              <a:rPr lang="en-US" altLang="en-US" sz="2000" b="0" dirty="0">
                <a:latin typeface="Lato" panose="020F0502020204030203"/>
              </a:rPr>
              <a:t> </a:t>
            </a:r>
            <a:r>
              <a:rPr lang="en-US" altLang="en-US" sz="2000" b="0" dirty="0" err="1">
                <a:latin typeface="Lato" panose="020F0502020204030203"/>
              </a:rPr>
              <a:t>phân</a:t>
            </a:r>
            <a:r>
              <a:rPr lang="en-US" altLang="en-US" sz="2000" b="0" dirty="0">
                <a:latin typeface="Lato" panose="020F0502020204030203"/>
              </a:rPr>
              <a:t> </a:t>
            </a:r>
            <a:r>
              <a:rPr lang="en-US" altLang="en-US" sz="2000" b="0" dirty="0" err="1">
                <a:latin typeface="Lato" panose="020F0502020204030203"/>
              </a:rPr>
              <a:t>độ</a:t>
            </a:r>
            <a:r>
              <a:rPr lang="en-US" altLang="en-US" sz="2000" b="0" dirty="0">
                <a:latin typeface="Lato" panose="020F0502020204030203"/>
              </a:rPr>
              <a:t> </a:t>
            </a:r>
            <a:r>
              <a:rPr lang="en-US" altLang="en-US" sz="2000" b="0" dirty="0" err="1">
                <a:latin typeface="Lato" panose="020F0502020204030203"/>
              </a:rPr>
              <a:t>dài</a:t>
            </a:r>
            <a:r>
              <a:rPr lang="en-US" altLang="en-US" sz="2000" b="0" dirty="0">
                <a:latin typeface="Lato" panose="020F0502020204030203"/>
              </a:rPr>
              <a:t>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90650C-9019-79C6-B71F-34A1F1490AF1}"/>
              </a:ext>
            </a:extLst>
          </p:cNvPr>
          <p:cNvSpPr/>
          <p:nvPr/>
        </p:nvSpPr>
        <p:spPr>
          <a:xfrm>
            <a:off x="5942013" y="1884363"/>
            <a:ext cx="252412" cy="2159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F9704B-6DFC-5CAE-B6DB-D8DA18906652}"/>
              </a:ext>
            </a:extLst>
          </p:cNvPr>
          <p:cNvGrpSpPr>
            <a:grpSpLocks/>
          </p:cNvGrpSpPr>
          <p:nvPr/>
        </p:nvGrpSpPr>
        <p:grpSpPr bwMode="auto">
          <a:xfrm>
            <a:off x="3817940" y="1992321"/>
            <a:ext cx="2124083" cy="1382704"/>
            <a:chOff x="2293681" y="1992626"/>
            <a:chExt cx="2125060" cy="138185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CEDB14-D781-74CF-8BE8-B1A52D2BB21D}"/>
                </a:ext>
              </a:extLst>
            </p:cNvPr>
            <p:cNvCxnSpPr>
              <a:stCxn id="13" idx="2"/>
              <a:endCxn id="16" idx="7"/>
            </p:cNvCxnSpPr>
            <p:nvPr/>
          </p:nvCxnSpPr>
          <p:spPr>
            <a:xfrm flipH="1">
              <a:off x="2508092" y="1992626"/>
              <a:ext cx="1910649" cy="1197817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D867EE-0A81-9DE9-DF4C-7E6873E9542E}"/>
                </a:ext>
              </a:extLst>
            </p:cNvPr>
            <p:cNvSpPr/>
            <p:nvPr/>
          </p:nvSpPr>
          <p:spPr>
            <a:xfrm>
              <a:off x="2293681" y="3158712"/>
              <a:ext cx="252529" cy="2157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3FDB09-6A3E-76E1-ACB6-7826B48B112D}"/>
              </a:ext>
            </a:extLst>
          </p:cNvPr>
          <p:cNvGrpSpPr>
            <a:grpSpLocks/>
          </p:cNvGrpSpPr>
          <p:nvPr/>
        </p:nvGrpSpPr>
        <p:grpSpPr bwMode="auto">
          <a:xfrm>
            <a:off x="2909888" y="3286126"/>
            <a:ext cx="944562" cy="968375"/>
            <a:chOff x="1385681" y="3285854"/>
            <a:chExt cx="944909" cy="96787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A4536E5-C5AF-4465-FEE0-94D85E501126}"/>
                </a:ext>
              </a:extLst>
            </p:cNvPr>
            <p:cNvCxnSpPr>
              <a:endCxn id="19" idx="7"/>
            </p:cNvCxnSpPr>
            <p:nvPr/>
          </p:nvCxnSpPr>
          <p:spPr>
            <a:xfrm flipH="1">
              <a:off x="1600072" y="3285854"/>
              <a:ext cx="730518" cy="78382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F55B86F-7DA6-A5E0-FB93-D6F7F3282FFD}"/>
                </a:ext>
              </a:extLst>
            </p:cNvPr>
            <p:cNvSpPr/>
            <p:nvPr/>
          </p:nvSpPr>
          <p:spPr>
            <a:xfrm>
              <a:off x="1385681" y="4037944"/>
              <a:ext cx="252505" cy="2157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B53F56-4CDB-D464-CA3B-E3694E685C25}"/>
              </a:ext>
            </a:extLst>
          </p:cNvPr>
          <p:cNvGrpSpPr>
            <a:grpSpLocks/>
          </p:cNvGrpSpPr>
          <p:nvPr/>
        </p:nvGrpSpPr>
        <p:grpSpPr bwMode="auto">
          <a:xfrm>
            <a:off x="4041779" y="3267075"/>
            <a:ext cx="973133" cy="990600"/>
            <a:chOff x="2545735" y="3266473"/>
            <a:chExt cx="974476" cy="99061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B38CD2-5003-F891-7828-E7738425BD3D}"/>
                </a:ext>
              </a:extLst>
            </p:cNvPr>
            <p:cNvCxnSpPr>
              <a:stCxn id="16" idx="6"/>
            </p:cNvCxnSpPr>
            <p:nvPr/>
          </p:nvCxnSpPr>
          <p:spPr>
            <a:xfrm>
              <a:off x="2545735" y="3266473"/>
              <a:ext cx="929972" cy="91600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0326AD-E413-BB30-CF6B-9DAE8F000534}"/>
                </a:ext>
              </a:extLst>
            </p:cNvPr>
            <p:cNvSpPr/>
            <p:nvPr/>
          </p:nvSpPr>
          <p:spPr>
            <a:xfrm>
              <a:off x="3267444" y="4041186"/>
              <a:ext cx="252767" cy="2159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3BAFF4-0D8A-DEC6-5B7D-CB5E83386B62}"/>
              </a:ext>
            </a:extLst>
          </p:cNvPr>
          <p:cNvGrpSpPr>
            <a:grpSpLocks/>
          </p:cNvGrpSpPr>
          <p:nvPr/>
        </p:nvGrpSpPr>
        <p:grpSpPr bwMode="auto">
          <a:xfrm>
            <a:off x="2386014" y="4233864"/>
            <a:ext cx="630237" cy="828675"/>
            <a:chOff x="861673" y="4233873"/>
            <a:chExt cx="630750" cy="82809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0ED7C4E-5834-9323-B620-91193C1419FB}"/>
                </a:ext>
              </a:extLst>
            </p:cNvPr>
            <p:cNvCxnSpPr>
              <a:endCxn id="25" idx="7"/>
            </p:cNvCxnSpPr>
            <p:nvPr/>
          </p:nvCxnSpPr>
          <p:spPr>
            <a:xfrm flipH="1">
              <a:off x="1076159" y="4233873"/>
              <a:ext cx="416264" cy="64407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917BF5-D278-9291-491E-A8F0E9CC4C48}"/>
                </a:ext>
              </a:extLst>
            </p:cNvPr>
            <p:cNvSpPr/>
            <p:nvPr/>
          </p:nvSpPr>
          <p:spPr>
            <a:xfrm>
              <a:off x="861673" y="4846217"/>
              <a:ext cx="252617" cy="21574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D7DE5F-FEEA-29B6-D1DA-0EBDEA3A425A}"/>
              </a:ext>
            </a:extLst>
          </p:cNvPr>
          <p:cNvGrpSpPr>
            <a:grpSpLocks/>
          </p:cNvGrpSpPr>
          <p:nvPr/>
        </p:nvGrpSpPr>
        <p:grpSpPr bwMode="auto">
          <a:xfrm>
            <a:off x="3106739" y="4191000"/>
            <a:ext cx="504825" cy="871538"/>
            <a:chOff x="1583023" y="4191700"/>
            <a:chExt cx="504056" cy="87026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57BD53-6697-1110-ACCE-5E4B2ABB2F01}"/>
                </a:ext>
              </a:extLst>
            </p:cNvPr>
            <p:cNvCxnSpPr/>
            <p:nvPr/>
          </p:nvCxnSpPr>
          <p:spPr>
            <a:xfrm>
              <a:off x="1583023" y="4191700"/>
              <a:ext cx="401025" cy="78149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9CFBCD-6FDB-9BAB-8E2E-194935F4E2ED}"/>
                </a:ext>
              </a:extLst>
            </p:cNvPr>
            <p:cNvSpPr/>
            <p:nvPr/>
          </p:nvSpPr>
          <p:spPr>
            <a:xfrm>
              <a:off x="1835051" y="4846380"/>
              <a:ext cx="252028" cy="215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4177BD-A58F-41B5-D1F7-5FC72F958D62}"/>
              </a:ext>
            </a:extLst>
          </p:cNvPr>
          <p:cNvGrpSpPr>
            <a:grpSpLocks/>
          </p:cNvGrpSpPr>
          <p:nvPr/>
        </p:nvGrpSpPr>
        <p:grpSpPr bwMode="auto">
          <a:xfrm>
            <a:off x="6194421" y="1992322"/>
            <a:ext cx="1870080" cy="1430329"/>
            <a:chOff x="4670769" y="1992626"/>
            <a:chExt cx="1870125" cy="142995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2A83AB8-7637-94A3-5BE8-781F6581D9FA}"/>
                </a:ext>
              </a:extLst>
            </p:cNvPr>
            <p:cNvCxnSpPr>
              <a:stCxn id="13" idx="6"/>
              <a:endCxn id="31" idx="1"/>
            </p:cNvCxnSpPr>
            <p:nvPr/>
          </p:nvCxnSpPr>
          <p:spPr>
            <a:xfrm>
              <a:off x="4670769" y="1992626"/>
              <a:ext cx="1654219" cy="1245854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AF4333-A299-46B0-78BD-F78EA8C6B1A1}"/>
                </a:ext>
              </a:extLst>
            </p:cNvPr>
            <p:cNvSpPr/>
            <p:nvPr/>
          </p:nvSpPr>
          <p:spPr>
            <a:xfrm>
              <a:off x="6288475" y="3206739"/>
              <a:ext cx="252419" cy="2158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C93763-E6B1-F5C4-025F-E24B87934ECA}"/>
              </a:ext>
            </a:extLst>
          </p:cNvPr>
          <p:cNvGrpSpPr>
            <a:grpSpLocks/>
          </p:cNvGrpSpPr>
          <p:nvPr/>
        </p:nvGrpSpPr>
        <p:grpSpPr bwMode="auto">
          <a:xfrm>
            <a:off x="4137021" y="4225925"/>
            <a:ext cx="663576" cy="814388"/>
            <a:chOff x="2613625" y="4225434"/>
            <a:chExt cx="662967" cy="81500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080123-8239-821A-0748-9D4C726F350B}"/>
                </a:ext>
              </a:extLst>
            </p:cNvPr>
            <p:cNvCxnSpPr>
              <a:stCxn id="22" idx="3"/>
            </p:cNvCxnSpPr>
            <p:nvPr/>
          </p:nvCxnSpPr>
          <p:spPr>
            <a:xfrm flipH="1">
              <a:off x="2675483" y="4225434"/>
              <a:ext cx="601109" cy="652958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8256D11-4110-A704-2CFE-0522AE8A9CD7}"/>
                </a:ext>
              </a:extLst>
            </p:cNvPr>
            <p:cNvSpPr/>
            <p:nvPr/>
          </p:nvSpPr>
          <p:spPr>
            <a:xfrm>
              <a:off x="2613625" y="4824382"/>
              <a:ext cx="252164" cy="2160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5A6877-4F28-8ECF-7A9F-68D86E1CBA59}"/>
              </a:ext>
            </a:extLst>
          </p:cNvPr>
          <p:cNvGrpSpPr>
            <a:grpSpLocks/>
          </p:cNvGrpSpPr>
          <p:nvPr/>
        </p:nvGrpSpPr>
        <p:grpSpPr bwMode="auto">
          <a:xfrm>
            <a:off x="4884739" y="4149726"/>
            <a:ext cx="669925" cy="950913"/>
            <a:chOff x="3360413" y="4149080"/>
            <a:chExt cx="670242" cy="95186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738A01-2C94-94E7-0CFE-1EC424525AAC}"/>
                </a:ext>
              </a:extLst>
            </p:cNvPr>
            <p:cNvCxnSpPr>
              <a:endCxn id="37" idx="0"/>
            </p:cNvCxnSpPr>
            <p:nvPr/>
          </p:nvCxnSpPr>
          <p:spPr>
            <a:xfrm>
              <a:off x="3360413" y="4149080"/>
              <a:ext cx="544770" cy="73574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1C96661-B09E-C714-1CC9-C67240F13111}"/>
                </a:ext>
              </a:extLst>
            </p:cNvPr>
            <p:cNvSpPr/>
            <p:nvPr/>
          </p:nvSpPr>
          <p:spPr>
            <a:xfrm>
              <a:off x="3778123" y="4884826"/>
              <a:ext cx="252532" cy="216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9CF46B-FF9F-32AC-88BB-1A9EE6A77588}"/>
              </a:ext>
            </a:extLst>
          </p:cNvPr>
          <p:cNvGrpSpPr>
            <a:grpSpLocks/>
          </p:cNvGrpSpPr>
          <p:nvPr/>
        </p:nvGrpSpPr>
        <p:grpSpPr bwMode="auto">
          <a:xfrm>
            <a:off x="6059488" y="4191001"/>
            <a:ext cx="728662" cy="854075"/>
            <a:chOff x="4535351" y="4191700"/>
            <a:chExt cx="729119" cy="85337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4D91549-82A3-43E3-722D-873674515186}"/>
                </a:ext>
              </a:extLst>
            </p:cNvPr>
            <p:cNvCxnSpPr/>
            <p:nvPr/>
          </p:nvCxnSpPr>
          <p:spPr>
            <a:xfrm flipH="1">
              <a:off x="4670373" y="4191700"/>
              <a:ext cx="594097" cy="63924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6308CA8-57BF-91D3-3FF2-3E3338E075EC}"/>
                </a:ext>
              </a:extLst>
            </p:cNvPr>
            <p:cNvSpPr/>
            <p:nvPr/>
          </p:nvSpPr>
          <p:spPr>
            <a:xfrm>
              <a:off x="4535351" y="4829353"/>
              <a:ext cx="252570" cy="2157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68565A-6509-4D76-E53E-4BAE644CC1B9}"/>
              </a:ext>
            </a:extLst>
          </p:cNvPr>
          <p:cNvGrpSpPr>
            <a:grpSpLocks/>
          </p:cNvGrpSpPr>
          <p:nvPr/>
        </p:nvGrpSpPr>
        <p:grpSpPr bwMode="auto">
          <a:xfrm>
            <a:off x="6846889" y="4098926"/>
            <a:ext cx="796925" cy="1019175"/>
            <a:chOff x="5323627" y="4098299"/>
            <a:chExt cx="796545" cy="101932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2D98559-48F5-B884-9E29-7A3E6CB9DB5E}"/>
                </a:ext>
              </a:extLst>
            </p:cNvPr>
            <p:cNvCxnSpPr>
              <a:endCxn id="43" idx="0"/>
            </p:cNvCxnSpPr>
            <p:nvPr/>
          </p:nvCxnSpPr>
          <p:spPr>
            <a:xfrm>
              <a:off x="5323627" y="4098299"/>
              <a:ext cx="671192" cy="80339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927E27-6828-C3AC-B55B-42C9310460AD}"/>
                </a:ext>
              </a:extLst>
            </p:cNvPr>
            <p:cNvSpPr/>
            <p:nvPr/>
          </p:nvSpPr>
          <p:spPr>
            <a:xfrm>
              <a:off x="5867879" y="4901691"/>
              <a:ext cx="252293" cy="21593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581DA-334D-964B-BD17-6C77A16F0AB4}"/>
              </a:ext>
            </a:extLst>
          </p:cNvPr>
          <p:cNvGrpSpPr>
            <a:grpSpLocks/>
          </p:cNvGrpSpPr>
          <p:nvPr/>
        </p:nvGrpSpPr>
        <p:grpSpPr bwMode="auto">
          <a:xfrm>
            <a:off x="8147051" y="4175125"/>
            <a:ext cx="612775" cy="946150"/>
            <a:chOff x="6622313" y="4174675"/>
            <a:chExt cx="612978" cy="94651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DC7EF4-0D29-289E-1943-929FE36EFCF5}"/>
                </a:ext>
              </a:extLst>
            </p:cNvPr>
            <p:cNvCxnSpPr>
              <a:stCxn id="54" idx="3"/>
              <a:endCxn id="46" idx="0"/>
            </p:cNvCxnSpPr>
            <p:nvPr/>
          </p:nvCxnSpPr>
          <p:spPr>
            <a:xfrm flipH="1">
              <a:off x="6747767" y="4174675"/>
              <a:ext cx="487519" cy="73053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A9E63C9-E30A-6374-34FC-0CD07A5E5C6A}"/>
                </a:ext>
              </a:extLst>
            </p:cNvPr>
            <p:cNvSpPr/>
            <p:nvPr/>
          </p:nvSpPr>
          <p:spPr>
            <a:xfrm>
              <a:off x="6622313" y="4905205"/>
              <a:ext cx="252495" cy="21598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8148079-595F-25C7-D9B4-47E5E9890420}"/>
              </a:ext>
            </a:extLst>
          </p:cNvPr>
          <p:cNvGrpSpPr>
            <a:grpSpLocks/>
          </p:cNvGrpSpPr>
          <p:nvPr/>
        </p:nvGrpSpPr>
        <p:grpSpPr bwMode="auto">
          <a:xfrm>
            <a:off x="8937626" y="4175125"/>
            <a:ext cx="722313" cy="939800"/>
            <a:chOff x="7413492" y="4174675"/>
            <a:chExt cx="722904" cy="94030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FAAF1CA-1107-360E-8B92-18AD8E6EEAD1}"/>
                </a:ext>
              </a:extLst>
            </p:cNvPr>
            <p:cNvCxnSpPr>
              <a:stCxn id="54" idx="5"/>
              <a:endCxn id="49" idx="0"/>
            </p:cNvCxnSpPr>
            <p:nvPr/>
          </p:nvCxnSpPr>
          <p:spPr>
            <a:xfrm>
              <a:off x="7413496" y="4174675"/>
              <a:ext cx="597385" cy="724287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464631B-F3A5-123E-9918-360E314F4240}"/>
                </a:ext>
              </a:extLst>
            </p:cNvPr>
            <p:cNvSpPr/>
            <p:nvPr/>
          </p:nvSpPr>
          <p:spPr>
            <a:xfrm>
              <a:off x="7883778" y="4898962"/>
              <a:ext cx="252618" cy="216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85F6D8-789C-3634-D806-70B57362A4ED}"/>
              </a:ext>
            </a:extLst>
          </p:cNvPr>
          <p:cNvGrpSpPr>
            <a:grpSpLocks/>
          </p:cNvGrpSpPr>
          <p:nvPr/>
        </p:nvGrpSpPr>
        <p:grpSpPr bwMode="auto">
          <a:xfrm>
            <a:off x="6742113" y="3390895"/>
            <a:ext cx="1108049" cy="830269"/>
            <a:chOff x="5218157" y="3390945"/>
            <a:chExt cx="1107615" cy="8301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52AA95-B8B2-4A13-FA8A-65223107704A}"/>
                </a:ext>
              </a:extLst>
            </p:cNvPr>
            <p:cNvSpPr/>
            <p:nvPr/>
          </p:nvSpPr>
          <p:spPr>
            <a:xfrm>
              <a:off x="5218157" y="4005219"/>
              <a:ext cx="252308" cy="2158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987D7E1-D06A-FF8A-91AE-98940074F17F}"/>
                </a:ext>
              </a:extLst>
            </p:cNvPr>
            <p:cNvCxnSpPr>
              <a:stCxn id="31" idx="3"/>
              <a:endCxn id="51" idx="7"/>
            </p:cNvCxnSpPr>
            <p:nvPr/>
          </p:nvCxnSpPr>
          <p:spPr>
            <a:xfrm flipH="1">
              <a:off x="5433968" y="3390945"/>
              <a:ext cx="891807" cy="64602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4084C3-D299-254F-6458-F5B70D53B92D}"/>
              </a:ext>
            </a:extLst>
          </p:cNvPr>
          <p:cNvGrpSpPr>
            <a:grpSpLocks/>
          </p:cNvGrpSpPr>
          <p:nvPr/>
        </p:nvGrpSpPr>
        <p:grpSpPr bwMode="auto">
          <a:xfrm>
            <a:off x="8028051" y="3390899"/>
            <a:ext cx="946082" cy="815977"/>
            <a:chOff x="6503983" y="3390944"/>
            <a:chExt cx="946422" cy="81536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FB6322-D1B6-9E9E-7DE9-F708FF0ED9C6}"/>
                </a:ext>
              </a:extLst>
            </p:cNvPr>
            <p:cNvSpPr/>
            <p:nvPr/>
          </p:nvSpPr>
          <p:spPr>
            <a:xfrm>
              <a:off x="7197920" y="3990572"/>
              <a:ext cx="252485" cy="215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19D502A-FB0C-8122-D7C7-AD3C9E15BB56}"/>
                </a:ext>
              </a:extLst>
            </p:cNvPr>
            <p:cNvCxnSpPr>
              <a:stCxn id="31" idx="5"/>
              <a:endCxn id="54" idx="1"/>
            </p:cNvCxnSpPr>
            <p:nvPr/>
          </p:nvCxnSpPr>
          <p:spPr>
            <a:xfrm>
              <a:off x="6503985" y="3390945"/>
              <a:ext cx="732046" cy="63135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CB7056C-A25B-C212-866C-FAD40273C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4" y="2084389"/>
            <a:ext cx="655637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0D2A3-4F62-0C21-DF5A-0DC2C05D7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9150" y="2170114"/>
            <a:ext cx="6540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34F376-E4A7-1044-EAB5-59CC9EBF8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3900" y="1387506"/>
            <a:ext cx="6540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 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BD6E5E-F36A-F34B-04D3-12D79231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350" y="2727331"/>
            <a:ext cx="6556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(0)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7C21B6-4EF6-EB52-64AA-4B5EAA931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3352800"/>
            <a:ext cx="6556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D945B1-5E9B-B54D-7097-80EEBD312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738" y="4276725"/>
            <a:ext cx="654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289E7F-ED81-E101-0BF2-4AE38B233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463" y="3333750"/>
            <a:ext cx="6540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489422-5314-F484-4194-3BF63D733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5" y="4225925"/>
            <a:ext cx="6540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7507B7-8ADF-3293-219A-D6F9E7FF6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051" y="4248183"/>
            <a:ext cx="655638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BC64CE-2077-4C9F-7A6E-5CB00E950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5" y="3267075"/>
            <a:ext cx="6556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82BEADA-07F8-0A83-F688-92E2372F4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0" y="3351214"/>
            <a:ext cx="655638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B00886-66BF-0859-BAB3-5A34D318A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563" y="4264025"/>
            <a:ext cx="654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BEDF96-8FF9-1CF1-DB7F-04DFB3D21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6075" y="4221163"/>
            <a:ext cx="6556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9994F3C-0D1A-03D7-E687-00ADEA1C6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838" y="4286250"/>
            <a:ext cx="654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D62B206-3773-E522-663F-7F220BEEB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757" y="4265642"/>
            <a:ext cx="654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CC482A8-2754-AD75-BF0E-B3EE29E76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609" y="3656807"/>
            <a:ext cx="94773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(00)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D039D4-CEC1-A34E-5D47-0D4885B74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5038725"/>
            <a:ext cx="10922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(000)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BFBEEE-874B-D546-8016-D3C296E7A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5133975"/>
            <a:ext cx="1092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(001)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3356B58-09D5-FD68-9D07-C23038B4F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5154613"/>
            <a:ext cx="1092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(010)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BF31CA0-8581-8A70-B07C-96D1CCE45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113" y="5141913"/>
            <a:ext cx="1092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(011)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51BC31-22E5-EA38-F03A-FF654689F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3900" y="5132388"/>
            <a:ext cx="1092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(100)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A48C2C9-C552-0622-4115-9703E1A90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275" y="5122864"/>
            <a:ext cx="10922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(101)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C41ACFE-A239-63A9-66E8-2D67C17E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75" y="5106989"/>
            <a:ext cx="10922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tx1"/>
                </a:solidFill>
              </a:rPr>
              <a:t>(110)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CA75552-57DB-0FB3-BFC4-10D09C88E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4975" y="5095875"/>
            <a:ext cx="10922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(111)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7EAC5AD-8E2F-2A91-918C-6D490CA8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131" y="4279960"/>
            <a:ext cx="6540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BDC9A2-1BDD-5C33-929F-7000C9EC2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1028" y="2743138"/>
            <a:ext cx="6540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</a:rPr>
              <a:t>(1)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F9B06B-4DC3-F32C-01BE-451950E9E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8275" y="3759200"/>
            <a:ext cx="7889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tx1"/>
                </a:solidFill>
              </a:rPr>
              <a:t>(11)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78F9B5-D46C-B83E-7034-53E25EC3C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6" y="3805238"/>
            <a:ext cx="862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tx1"/>
                </a:solidFill>
              </a:rPr>
              <a:t>(01)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A0C8F7-F42C-47DB-E19F-6454B88A5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138" y="3686175"/>
            <a:ext cx="760412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tx1"/>
                </a:solidFill>
              </a:rPr>
              <a:t>(10)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042DCE8-9E1A-2EC2-9474-DB6DF84E2580}"/>
              </a:ext>
            </a:extLst>
          </p:cNvPr>
          <p:cNvSpPr txBox="1"/>
          <p:nvPr/>
        </p:nvSpPr>
        <p:spPr>
          <a:xfrm>
            <a:off x="5033963" y="1630303"/>
            <a:ext cx="123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Try(1)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D2BEAC-1AF7-4FAA-478A-8383CB234103}"/>
              </a:ext>
            </a:extLst>
          </p:cNvPr>
          <p:cNvSpPr txBox="1"/>
          <p:nvPr/>
        </p:nvSpPr>
        <p:spPr>
          <a:xfrm>
            <a:off x="4343400" y="2952690"/>
            <a:ext cx="123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Try(2)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D60E85B-D9C8-8447-94D5-1601328B1A96}"/>
              </a:ext>
            </a:extLst>
          </p:cNvPr>
          <p:cNvSpPr txBox="1"/>
          <p:nvPr/>
        </p:nvSpPr>
        <p:spPr>
          <a:xfrm>
            <a:off x="3105150" y="3962400"/>
            <a:ext cx="123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Try(3)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FC63BCD-6A55-4360-3C77-6A3EEFFE8D7E}"/>
              </a:ext>
            </a:extLst>
          </p:cNvPr>
          <p:cNvSpPr txBox="1"/>
          <p:nvPr/>
        </p:nvSpPr>
        <p:spPr>
          <a:xfrm>
            <a:off x="5029200" y="3867090"/>
            <a:ext cx="123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Try(3)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0F2E43-95BF-5EB8-B769-2746B3E5A015}"/>
              </a:ext>
            </a:extLst>
          </p:cNvPr>
          <p:cNvSpPr txBox="1"/>
          <p:nvPr/>
        </p:nvSpPr>
        <p:spPr>
          <a:xfrm>
            <a:off x="6991350" y="3048000"/>
            <a:ext cx="123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Try(2)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9AD778-290A-E848-CD7B-F0C4CD8E0B0E}"/>
              </a:ext>
            </a:extLst>
          </p:cNvPr>
          <p:cNvSpPr txBox="1"/>
          <p:nvPr/>
        </p:nvSpPr>
        <p:spPr>
          <a:xfrm>
            <a:off x="6991350" y="3903632"/>
            <a:ext cx="123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Try(3)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7027DD8-CEEB-F638-62B1-13935C3FD30D}"/>
              </a:ext>
            </a:extLst>
          </p:cNvPr>
          <p:cNvSpPr txBox="1"/>
          <p:nvPr/>
        </p:nvSpPr>
        <p:spPr>
          <a:xfrm>
            <a:off x="7897017" y="3886169"/>
            <a:ext cx="123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Try(3)</a:t>
            </a:r>
          </a:p>
        </p:txBody>
      </p:sp>
    </p:spTree>
    <p:extLst>
      <p:ext uri="{BB962C8B-B14F-4D97-AF65-F5344CB8AC3E}">
        <p14:creationId xmlns:p14="http://schemas.microsoft.com/office/powerpoint/2010/main" val="171251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LIỆT KÊ HOÁN VỊ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Cho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nguyên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dương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ea typeface="MS PGothic" panose="020B0600070205080204" pitchFamily="34" charset="-128"/>
                <a:cs typeface="Arial" panose="020B0604020202020204" pitchFamily="34" charset="0"/>
              </a:rPr>
              <a:t>n ≥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1.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Hãy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tất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cả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hoán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vị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của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1, 2, …, </a:t>
            </a:r>
            <a:r>
              <a:rPr lang="en-US" altLang="en-US" sz="2000" i="1" dirty="0"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thứ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tự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từ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điển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sz="2000" i="1" dirty="0"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= 3, ta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hoán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vị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của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1, 2, 3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thứ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tự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từ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điển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như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sau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marL="640080" lvl="1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(1, 2, 3)</a:t>
            </a:r>
          </a:p>
          <a:p>
            <a:pPr marL="640080" lvl="1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(1, 3, 2)</a:t>
            </a:r>
          </a:p>
          <a:p>
            <a:pPr marL="640080" lvl="1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(2, 1, 3) </a:t>
            </a:r>
          </a:p>
          <a:p>
            <a:pPr marL="640080" lvl="1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(2, 3, 1) </a:t>
            </a:r>
          </a:p>
          <a:p>
            <a:pPr marL="640080" lvl="1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(3, 1, 2)</a:t>
            </a:r>
          </a:p>
          <a:p>
            <a:pPr marL="640080" lvl="1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(3, 2, 1)</a:t>
            </a:r>
          </a:p>
        </p:txBody>
      </p:sp>
    </p:spTree>
    <p:extLst>
      <p:ext uri="{BB962C8B-B14F-4D97-AF65-F5344CB8AC3E}">
        <p14:creationId xmlns:p14="http://schemas.microsoft.com/office/powerpoint/2010/main" val="339642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LIỆT KÊ HOÁN VỊ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43897"/>
            <a:ext cx="1071808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Biểu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diễn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lời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mỗi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hoán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vị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phần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tử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được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biểu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diễn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bởi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mảng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(x[1], x[2], . . ., x[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])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trong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đó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marL="548640" lvl="1" indent="-18288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x[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 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{1, 2,…,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}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là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phần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tử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thứ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k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trong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hoán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vị</a:t>
            </a:r>
            <a:endParaRPr lang="en-US" altLang="en-US" sz="2000" dirty="0">
              <a:latin typeface="Lato" panose="020F0502020204030203"/>
              <a:ea typeface="MS PGothic" panose="020B0600070205080204" pitchFamily="34" charset="-128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548640" lvl="1" indent="-18288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x[k] 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≠ x[1], x[2],… x[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-1], x[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+1], …,x[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endParaRPr lang="en-US" altLang="en-US" sz="2000" dirty="0">
              <a:latin typeface="Lato" panose="020F0502020204030203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FA0D91B-EF4A-6B4B-1610-F24022BC6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691" y="2479659"/>
            <a:ext cx="4515169" cy="35108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void Try(int k){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 for (int v = 1; v &lt;= n; v++){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       </a:t>
            </a:r>
            <a:r>
              <a:rPr lang="en-US" altLang="en-US" sz="1700" dirty="0">
                <a:solidFill>
                  <a:srgbClr val="FF0000"/>
                </a:solidFill>
                <a:latin typeface="Consolas" panose="020B0609020204030204" pitchFamily="49" charset="0"/>
                <a:ea typeface="MS PGothic"/>
                <a:cs typeface="Arial"/>
              </a:rPr>
              <a:t>if (check(v, k))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   x[k] = v;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   if (k == n)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   else Try(k+1);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       }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F318CB-2CE9-EADA-05DC-F619E23D93B3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5294725" y="4235076"/>
            <a:ext cx="1951966" cy="8425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574862-F80C-9A19-EFD6-2E7AF1167A93}"/>
              </a:ext>
            </a:extLst>
          </p:cNvPr>
          <p:cNvSpPr txBox="1"/>
          <p:nvPr/>
        </p:nvSpPr>
        <p:spPr>
          <a:xfrm>
            <a:off x="5354089" y="3347941"/>
            <a:ext cx="2283686" cy="8309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:</a:t>
            </a:r>
          </a:p>
          <a:p>
            <a:pPr marL="274320" indent="-182880" algn="l">
              <a:buFont typeface="Wingdings" panose="05000000000000000000" pitchFamily="2" charset="2"/>
              <a:buChar char="§"/>
            </a:pPr>
            <a:r>
              <a:rPr lang="en-US" sz="1600" dirty="0">
                <a:latin typeface="Consolas" panose="020B0609020204030204" pitchFamily="49" charset="0"/>
              </a:rPr>
              <a:t>candidates(k)</a:t>
            </a:r>
          </a:p>
          <a:p>
            <a:pPr marL="274320" indent="-182880" algn="l">
              <a:buFont typeface="Wingdings" panose="05000000000000000000" pitchFamily="2" charset="2"/>
              <a:buChar char="§"/>
            </a:pPr>
            <a:r>
              <a:rPr lang="en-US" sz="1600" dirty="0">
                <a:latin typeface="Consolas" panose="020B0609020204030204" pitchFamily="49" charset="0"/>
              </a:rPr>
              <a:t>check(v, 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D4644-6967-C1BB-A2B4-BB1497E80F78}"/>
              </a:ext>
            </a:extLst>
          </p:cNvPr>
          <p:cNvSpPr txBox="1"/>
          <p:nvPr/>
        </p:nvSpPr>
        <p:spPr>
          <a:xfrm>
            <a:off x="779556" y="2399919"/>
            <a:ext cx="4515169" cy="36871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try(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){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//</a:t>
            </a:r>
            <a:r>
              <a:rPr lang="en-US" altLang="en-US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thử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các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giá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trị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có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thể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gán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cho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4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</a:t>
            </a: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for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in candidates(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do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</a:t>
            </a: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(check(</a:t>
            </a:r>
            <a:r>
              <a:rPr lang="en-US" altLang="en-US" sz="1400" i="1" dirty="0" err="1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v,k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)) </a:t>
            </a: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 = 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[Update the data structure 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</a:t>
            </a: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 == n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else try(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[Recover the data structure </a:t>
            </a:r>
            <a:r>
              <a:rPr lang="en-US" altLang="en-US" sz="14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} </a:t>
            </a:r>
            <a:endParaRPr lang="en-US" altLang="en-US" sz="1400" dirty="0">
              <a:solidFill>
                <a:schemeClr val="accent1"/>
              </a:solidFill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  <a:endParaRPr lang="vi-VN" altLang="en-US" sz="1400" dirty="0">
              <a:solidFill>
                <a:schemeClr val="accent1"/>
              </a:solidFill>
              <a:latin typeface="Consolas" panose="020B0609020204030204" pitchFamily="49" charset="0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795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LIỆT KÊ HOÁN VỊ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D58878-82AE-0C1A-A52B-79C8BB43AC68}"/>
              </a:ext>
            </a:extLst>
          </p:cNvPr>
          <p:cNvGrpSpPr/>
          <p:nvPr/>
        </p:nvGrpSpPr>
        <p:grpSpPr>
          <a:xfrm>
            <a:off x="1075413" y="976456"/>
            <a:ext cx="4739267" cy="4908918"/>
            <a:chOff x="676508" y="1196897"/>
            <a:chExt cx="4742985" cy="51873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86123A-E0BC-FB59-0D59-3C35E217F398}"/>
                </a:ext>
              </a:extLst>
            </p:cNvPr>
            <p:cNvSpPr/>
            <p:nvPr/>
          </p:nvSpPr>
          <p:spPr>
            <a:xfrm>
              <a:off x="676508" y="1196897"/>
              <a:ext cx="4742985" cy="518734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3CC56C-A17C-7377-A104-1489DE5A6E9E}"/>
                </a:ext>
              </a:extLst>
            </p:cNvPr>
            <p:cNvSpPr txBox="1"/>
            <p:nvPr/>
          </p:nvSpPr>
          <p:spPr>
            <a:xfrm>
              <a:off x="768834" y="1239556"/>
              <a:ext cx="4650659" cy="4723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#include &lt;</a:t>
              </a:r>
              <a:r>
                <a:rPr lang="en-US" altLang="en-US" sz="1600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stdio.h</a:t>
              </a: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&gt;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int n;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int x[100];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void solution(){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 for(int k = 1; k &lt;= n; k++) </a:t>
              </a:r>
              <a:endPara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	</a:t>
              </a:r>
              <a:r>
                <a:rPr lang="en-US" altLang="en-US" sz="1600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printf</a:t>
              </a: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("%d ",x[k]);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 </a:t>
              </a:r>
              <a:r>
                <a:rPr lang="en-US" altLang="en-US" sz="1600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printf</a:t>
              </a: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("\n");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}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int check(int v, int k) 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for (int </a:t>
              </a:r>
              <a:r>
                <a:rPr lang="en-US" altLang="en-US" sz="1600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</a:t>
              </a: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= 1; </a:t>
              </a:r>
              <a:r>
                <a:rPr lang="en-US" altLang="en-US" sz="1600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</a:t>
              </a: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&lt;= k-1; </a:t>
              </a:r>
              <a:r>
                <a:rPr lang="en-US" altLang="en-US" sz="1600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</a:t>
              </a: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++)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 if (x[</a:t>
              </a:r>
              <a:r>
                <a:rPr lang="en-US" altLang="en-US" sz="1600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</a:t>
              </a: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] == v) return 0;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return 1;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}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99DA6F-75E8-8737-2845-D908419EC0E1}"/>
              </a:ext>
            </a:extLst>
          </p:cNvPr>
          <p:cNvGrpSpPr/>
          <p:nvPr/>
        </p:nvGrpSpPr>
        <p:grpSpPr>
          <a:xfrm>
            <a:off x="6317181" y="1048537"/>
            <a:ext cx="4736592" cy="4908918"/>
            <a:chOff x="6159189" y="1185507"/>
            <a:chExt cx="4921405" cy="594248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EAF723-9B0D-68FA-C819-BEA2F7F16506}"/>
                </a:ext>
              </a:extLst>
            </p:cNvPr>
            <p:cNvSpPr/>
            <p:nvPr/>
          </p:nvSpPr>
          <p:spPr>
            <a:xfrm>
              <a:off x="6159189" y="1206190"/>
              <a:ext cx="4921405" cy="59217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2B36E4-94B7-B406-86B6-A54663B342D9}"/>
                </a:ext>
              </a:extLst>
            </p:cNvPr>
            <p:cNvSpPr txBox="1"/>
            <p:nvPr/>
          </p:nvSpPr>
          <p:spPr>
            <a:xfrm>
              <a:off x="6261996" y="1185507"/>
              <a:ext cx="4818598" cy="53874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void Try(int k){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 for (int v = 1; v &lt;= n; v++){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     </a:t>
              </a:r>
              <a:r>
                <a:rPr lang="en-US" alt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if (check(v, k)) 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        x[k] = v;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        if (k == n) solution();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        else Try(k+1);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     } 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 }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}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int main(){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 </a:t>
              </a:r>
              <a:r>
                <a:rPr lang="en-US" altLang="en-US" sz="1600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scanf</a:t>
              </a: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(“%</a:t>
              </a:r>
              <a:r>
                <a:rPr lang="en-US" altLang="en-US" sz="1600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d”,&amp;n</a:t>
              </a: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);  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Try(1);    </a:t>
              </a:r>
              <a:endPara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600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LIỆT KÊ HOÁN VỊ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77717E-2D05-7AD9-94DA-41CE35E41573}"/>
              </a:ext>
            </a:extLst>
          </p:cNvPr>
          <p:cNvSpPr/>
          <p:nvPr/>
        </p:nvSpPr>
        <p:spPr>
          <a:xfrm>
            <a:off x="1277594" y="2748515"/>
            <a:ext cx="3410154" cy="422947"/>
          </a:xfrm>
          <a:prstGeom prst="rect">
            <a:avLst/>
          </a:prstGeom>
          <a:noFill/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4F2E65-1E5E-59FD-CD7F-49341A8B0EBE}"/>
              </a:ext>
            </a:extLst>
          </p:cNvPr>
          <p:cNvSpPr/>
          <p:nvPr/>
        </p:nvSpPr>
        <p:spPr>
          <a:xfrm>
            <a:off x="1277593" y="3850322"/>
            <a:ext cx="3525901" cy="422946"/>
          </a:xfrm>
          <a:prstGeom prst="rect">
            <a:avLst/>
          </a:prstGeom>
          <a:noFill/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33A7F-01F9-CB4D-DB7D-61A49C1EA9D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523346" y="4045527"/>
            <a:ext cx="838400" cy="4413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4">
            <a:extLst>
              <a:ext uri="{FF2B5EF4-FFF2-40B4-BE49-F238E27FC236}">
                <a16:creationId xmlns:a16="http://schemas.microsoft.com/office/drawing/2014/main" id="{69F9BCD9-38EC-D19F-D384-C5123EE6A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1746" y="858640"/>
            <a:ext cx="4527927" cy="53645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void Try(int k){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 for(int v = 1; v &lt;= n; v++){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       if (used[v]==0){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    x[k] = v;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           </a:t>
            </a:r>
            <a:r>
              <a:rPr lang="en-US" alt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MS PGothic"/>
                <a:cs typeface="Arial"/>
              </a:rPr>
              <a:t>used[v] = 1;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    if (k == n)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    else Try(k+1);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           </a:t>
            </a:r>
            <a:r>
              <a:rPr lang="en-US" alt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MS PGothic"/>
                <a:cs typeface="Arial"/>
              </a:rPr>
              <a:t>used[v] = 0;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      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int main(){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  </a:t>
            </a:r>
            <a:r>
              <a:rPr lang="en-US" alt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scanf</a:t>
            </a: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(“%</a:t>
            </a:r>
            <a:r>
              <a:rPr lang="en-US" altLang="en-US" sz="1400" b="1" dirty="0" err="1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d”,&amp;n</a:t>
            </a: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); 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  for(int v = 1; v &lt;= n; v++) used[v] = 0;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  Try(1);    </a:t>
            </a:r>
            <a:endParaRPr lang="en-US" altLang="en-US" sz="1400" b="1" dirty="0">
              <a:solidFill>
                <a:schemeClr val="accent1"/>
              </a:solidFill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F46B8-C7B4-9930-485A-514121490F68}"/>
              </a:ext>
            </a:extLst>
          </p:cNvPr>
          <p:cNvSpPr txBox="1"/>
          <p:nvPr/>
        </p:nvSpPr>
        <p:spPr>
          <a:xfrm>
            <a:off x="301002" y="1993992"/>
            <a:ext cx="5222344" cy="4111895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try(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){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//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thử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các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giá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trị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có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thể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gán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cho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for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in candidates(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do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(check(</a:t>
            </a:r>
            <a:r>
              <a:rPr lang="en-US" altLang="en-US" sz="1600" i="1" dirty="0" err="1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v,k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 =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[Update the data structure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 == 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else try(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[Recover the data structure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} </a:t>
            </a:r>
            <a:endParaRPr lang="en-US" altLang="en-US" sz="1600" dirty="0">
              <a:solidFill>
                <a:schemeClr val="accent1"/>
              </a:solidFill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  <a:endParaRPr lang="vi-VN" altLang="en-US" sz="1600" dirty="0">
              <a:solidFill>
                <a:schemeClr val="accent1"/>
              </a:solidFill>
              <a:latin typeface="Consolas" panose="020B0609020204030204" pitchFamily="49" charset="0"/>
              <a:ea typeface="MS PGothic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736" y="978329"/>
            <a:ext cx="5646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Kỹ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đánh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dấu</a:t>
            </a:r>
            <a:endParaRPr lang="en-US" sz="2000" dirty="0">
              <a:latin typeface="Lato" panose="020F0502020204030203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</a:rPr>
              <a:t>used[v] = 1: v </a:t>
            </a:r>
            <a:r>
              <a:rPr lang="en-US" sz="2000" dirty="0" err="1">
                <a:latin typeface="Lato" panose="020F0502020204030203"/>
              </a:rPr>
              <a:t>đã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xuất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hiện</a:t>
            </a:r>
            <a:endParaRPr lang="en-US" sz="2000" dirty="0">
              <a:latin typeface="Lato" panose="020F0502020204030203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</a:rPr>
              <a:t>used[v] = 0: v </a:t>
            </a:r>
            <a:r>
              <a:rPr lang="en-US" sz="2000" dirty="0" err="1">
                <a:latin typeface="Lato" panose="020F0502020204030203"/>
              </a:rPr>
              <a:t>chưa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xuất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hiện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40948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LIỆT KÊ HOÁN VỊ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D58878-82AE-0C1A-A52B-79C8BB43AC68}"/>
              </a:ext>
            </a:extLst>
          </p:cNvPr>
          <p:cNvGrpSpPr/>
          <p:nvPr/>
        </p:nvGrpSpPr>
        <p:grpSpPr>
          <a:xfrm>
            <a:off x="841216" y="942057"/>
            <a:ext cx="4811439" cy="4727778"/>
            <a:chOff x="676508" y="1196897"/>
            <a:chExt cx="4742985" cy="33055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86123A-E0BC-FB59-0D59-3C35E217F398}"/>
                </a:ext>
              </a:extLst>
            </p:cNvPr>
            <p:cNvSpPr/>
            <p:nvPr/>
          </p:nvSpPr>
          <p:spPr>
            <a:xfrm>
              <a:off x="676508" y="1196897"/>
              <a:ext cx="4742985" cy="33055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3CC56C-A17C-7377-A104-1489DE5A6E9E}"/>
                </a:ext>
              </a:extLst>
            </p:cNvPr>
            <p:cNvSpPr txBox="1"/>
            <p:nvPr/>
          </p:nvSpPr>
          <p:spPr>
            <a:xfrm>
              <a:off x="768834" y="1287726"/>
              <a:ext cx="4650659" cy="21088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#include &lt;</a:t>
              </a:r>
              <a:r>
                <a:rPr lang="en-US" alt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stdio.h</a:t>
              </a: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&gt;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int n;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int x[100];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 panose="020B0600070205080204" pitchFamily="34" charset="-128"/>
                  <a:cs typeface="Arial" panose="020B0604020202020204" pitchFamily="34" charset="0"/>
                </a:rPr>
                <a:t>int used[100];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void solution(){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 for(int k = 1; k &lt;= n; k++) </a:t>
              </a:r>
              <a:endPara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	</a:t>
              </a:r>
              <a:r>
                <a:rPr lang="en-US" alt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printf</a:t>
              </a: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("%d ",x[k]);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 </a:t>
              </a:r>
              <a:r>
                <a:rPr lang="en-US" alt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printf</a:t>
              </a: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("\n");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}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99DA6F-75E8-8737-2845-D908419EC0E1}"/>
              </a:ext>
            </a:extLst>
          </p:cNvPr>
          <p:cNvGrpSpPr/>
          <p:nvPr/>
        </p:nvGrpSpPr>
        <p:grpSpPr>
          <a:xfrm>
            <a:off x="6287457" y="942057"/>
            <a:ext cx="4965192" cy="5338670"/>
            <a:chOff x="6178203" y="1185507"/>
            <a:chExt cx="4902392" cy="594248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EAF723-9B0D-68FA-C819-BEA2F7F16506}"/>
                </a:ext>
              </a:extLst>
            </p:cNvPr>
            <p:cNvSpPr/>
            <p:nvPr/>
          </p:nvSpPr>
          <p:spPr>
            <a:xfrm>
              <a:off x="6182011" y="1206190"/>
              <a:ext cx="4898584" cy="59217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2B36E4-94B7-B406-86B6-A54663B342D9}"/>
                </a:ext>
              </a:extLst>
            </p:cNvPr>
            <p:cNvSpPr txBox="1"/>
            <p:nvPr/>
          </p:nvSpPr>
          <p:spPr>
            <a:xfrm>
              <a:off x="6178203" y="1185507"/>
              <a:ext cx="4898583" cy="5658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void Try(int k){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 for(int v = 1; v &lt;= n; v++){ 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     if (used[v]==0){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         x[k] = v; 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         </a:t>
              </a:r>
              <a:r>
                <a:rPr lang="en-US" altLang="en-US" sz="1400" b="1" dirty="0">
                  <a:solidFill>
                    <a:srgbClr val="002060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used[v] = 1;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         if (k == n) solution();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         else Try(k+1);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         </a:t>
              </a:r>
              <a:r>
                <a:rPr lang="en-US" altLang="en-US" sz="1400" b="1" dirty="0">
                  <a:solidFill>
                    <a:srgbClr val="002060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used[v] = 0;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     }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    }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}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int main(){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 </a:t>
              </a:r>
              <a:r>
                <a:rPr lang="en-US" alt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scanf</a:t>
              </a: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(“%</a:t>
              </a:r>
              <a:r>
                <a:rPr lang="en-US" alt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d”,&amp;n</a:t>
              </a: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);  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for(int v = 1; v &lt;= n; v++) used[v] = 0; </a:t>
              </a: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   Try(1);    </a:t>
              </a:r>
              <a:endParaRPr lang="en-US" altLang="en-US" sz="1400" b="1" dirty="0">
                <a:solidFill>
                  <a:schemeClr val="accent1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en-US" sz="1400" b="1" dirty="0">
                  <a:solidFill>
                    <a:schemeClr val="accent1"/>
                  </a:solidFill>
                  <a:latin typeface="Consolas" panose="020B0609020204030204" pitchFamily="49" charset="0"/>
                  <a:ea typeface="MS PGothic"/>
                  <a:cs typeface="Arial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44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ĐIỀN SỐ SUDOKU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1" y="943897"/>
            <a:ext cx="768890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Phát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biểu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bài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toán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:</a:t>
            </a: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Cho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lưới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ô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vuông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9x9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được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chia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thành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9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lưới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3x3.</a:t>
            </a: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hàng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,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cột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được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đánh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0, 1, 2, …, 8</a:t>
            </a: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Liệt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kê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tất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cả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cách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điền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1, 2. …, 9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vào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</a:p>
          <a:p>
            <a:pPr lvl="1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ô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thuộc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lưới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ô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vuông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9x9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sao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cho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:</a:t>
            </a:r>
          </a:p>
          <a:p>
            <a:pPr marL="1097280" lvl="2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trên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mỗi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dòng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là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khác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nhau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,</a:t>
            </a:r>
          </a:p>
          <a:p>
            <a:pPr marL="1097280" lvl="2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trên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mỗi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cột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là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khác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nhau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,</a:t>
            </a:r>
          </a:p>
          <a:p>
            <a:pPr marL="1097280" lvl="2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trên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mỗi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lưới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3x3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là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khác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nhau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  <p:pic>
        <p:nvPicPr>
          <p:cNvPr id="1026" name="image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82" y="1139247"/>
            <a:ext cx="4741529" cy="413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46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ĐIỀN SỐ SUDOKU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1" y="943897"/>
            <a:ext cx="786029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Phát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biểu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bài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toán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:</a:t>
            </a: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Cho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lưới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ô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vuông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9x9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được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chia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thành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9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lưới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3x3.</a:t>
            </a: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hàng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,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cột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được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đánh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0, 1, 2, …, 8</a:t>
            </a: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Liệt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kê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tất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cả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cách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điền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1, 2. …, 9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vào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</a:p>
          <a:p>
            <a:pPr lvl="1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ô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thuộc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lưới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ô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vuông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9x9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sao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cho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:</a:t>
            </a:r>
          </a:p>
          <a:p>
            <a:pPr marL="1097280" lvl="2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trên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mỗi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dòng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là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khác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nhau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,</a:t>
            </a:r>
          </a:p>
          <a:p>
            <a:pPr marL="1097280" lvl="2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trên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mỗi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cột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là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khác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nhau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,</a:t>
            </a:r>
          </a:p>
          <a:p>
            <a:pPr marL="1097280" lvl="2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trên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mỗi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lưới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3x3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là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khác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" panose="02020603050405020304" pitchFamily="18" charset="0"/>
              </a:rPr>
              <a:t>nhau</a:t>
            </a:r>
            <a:r>
              <a:rPr lang="en-GB" sz="2000" dirty="0">
                <a:latin typeface="Lato" panose="020F0502020204030203"/>
                <a:cs typeface="Times" panose="02020603050405020304" pitchFamily="18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C2083C6-D431-EFB9-72BB-19BB43D4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803753"/>
              </p:ext>
            </p:extLst>
          </p:nvPr>
        </p:nvGraphicFramePr>
        <p:xfrm>
          <a:off x="8372962" y="1500117"/>
          <a:ext cx="3448782" cy="319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51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ĐIỀN SỐ SUDOKU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1" y="943897"/>
            <a:ext cx="7906477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Biểu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diễn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lời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giải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US" altLang="en-US" sz="2000" i="1" dirty="0">
                <a:latin typeface="Lato" panose="020F0502020204030203"/>
                <a:cs typeface="Times New Roman" panose="02020603050405020304" pitchFamily="18" charset="0"/>
              </a:rPr>
              <a:t>X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[</a:t>
            </a:r>
            <a:r>
              <a:rPr lang="en-US" alt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US" altLang="en-US" sz="2000" i="1" dirty="0">
                <a:latin typeface="Lato" panose="020F0502020204030203"/>
                <a:cs typeface="Times New Roman" panose="02020603050405020304" pitchFamily="18" charset="0"/>
              </a:rPr>
              <a:t>, j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]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giá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trị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được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điền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vào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ô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hàng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cột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i="1" dirty="0">
                <a:latin typeface="Lato" panose="020F0502020204030203"/>
                <a:cs typeface="Times New Roman" panose="02020603050405020304" pitchFamily="18" charset="0"/>
              </a:rPr>
              <a:t>j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(</a:t>
            </a:r>
            <a:r>
              <a:rPr lang="en-US" alt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US" altLang="en-US" sz="2000" i="1" dirty="0">
                <a:latin typeface="Lato" panose="020F0502020204030203"/>
                <a:cs typeface="Times New Roman" panose="02020603050405020304" pitchFamily="18" charset="0"/>
              </a:rPr>
              <a:t>, j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= 0, 1, 2, . . ., 8) </a:t>
            </a:r>
          </a:p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Mảng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dấu</a:t>
            </a:r>
            <a:endParaRPr lang="en-US" sz="2000" dirty="0">
              <a:latin typeface="Lato" panose="020F0502020204030203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markR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[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r, 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] = 1: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markR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[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r, 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] = 0,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ngược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= 0, 1, …, 8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= 1, 2, . . ., 9)</a:t>
            </a:r>
          </a:p>
          <a:p>
            <a:pPr marL="800100" lvl="1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markC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[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c, 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] = 1: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v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cột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markC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[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c, 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] = 0,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ngược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= 0, 1, 2, . . ., 8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= 1, 2, . . ., 9)</a:t>
            </a:r>
          </a:p>
          <a:p>
            <a:pPr marL="800100" lvl="1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markS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[</a:t>
            </a:r>
            <a:r>
              <a:rPr 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, j, 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] = 1: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lưới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3x3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thứ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cột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thứ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j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markS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[</a:t>
            </a:r>
            <a:r>
              <a:rPr 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, j, 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] = 0,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ngược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(</a:t>
            </a:r>
            <a:r>
              <a:rPr 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, j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= 0, 1, 2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v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= 1, 2, . . ., 9) 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C2083C6-D431-EFB9-72BB-19BB43D4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598637"/>
              </p:ext>
            </p:extLst>
          </p:nvPr>
        </p:nvGraphicFramePr>
        <p:xfrm>
          <a:off x="8382199" y="1500117"/>
          <a:ext cx="3448782" cy="319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224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7589" marR="87589" marT="43795" marB="437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13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5394291" cy="1934307"/>
          </a:xfrm>
        </p:spPr>
        <p:txBody>
          <a:bodyPr/>
          <a:lstStyle/>
          <a:p>
            <a:r>
              <a:rPr lang="en-US" dirty="0"/>
              <a:t>CẤU TRÚC DỮ LIỆU VÀ GIẢI THUẬT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ĐIỀN SỐ SUDOKU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43897"/>
            <a:ext cx="4396658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Thứ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tự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duyệt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ô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để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thử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giá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trị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trên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xuống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dưới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trái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qua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phải</a:t>
            </a:r>
            <a:endParaRPr lang="en-US" altLang="en-US" sz="2000" dirty="0">
              <a:latin typeface="Lato" panose="020F0502020204030203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đệ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Try(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r, c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):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ô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cột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c</a:t>
            </a:r>
            <a:endParaRPr lang="en-GB" sz="2000" i="1" dirty="0">
              <a:latin typeface="Lato" panose="020F0502020204030203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0C09C-662F-7F47-DCC1-38956772B4C7}"/>
              </a:ext>
            </a:extLst>
          </p:cNvPr>
          <p:cNvSpPr txBox="1"/>
          <p:nvPr/>
        </p:nvSpPr>
        <p:spPr>
          <a:xfrm>
            <a:off x="5107709" y="898502"/>
            <a:ext cx="6792002" cy="4856714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Try(</a:t>
            </a:r>
            <a:r>
              <a:rPr lang="en-US" altLang="en-US" sz="1600" i="1" dirty="0">
                <a:latin typeface="Consolas" panose="020B0609020204030204" pitchFamily="49" charset="0"/>
                <a:ea typeface="MS PGothic"/>
                <a:cs typeface="Arial"/>
              </a:rPr>
              <a:t>r, c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</a:t>
            </a:r>
            <a:r>
              <a:rPr lang="en-US" altLang="en-US" sz="1600" b="1" dirty="0">
                <a:latin typeface="Consolas" panose="020B0609020204030204" pitchFamily="49" charset="0"/>
                <a:ea typeface="MS PGothic"/>
                <a:cs typeface="Arial"/>
              </a:rPr>
              <a:t>for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i="1" dirty="0"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= 1 to 9 </a:t>
            </a:r>
            <a:r>
              <a:rPr lang="en-US" altLang="en-US" sz="1600" b="1" dirty="0">
                <a:latin typeface="Consolas" panose="020B0609020204030204" pitchFamily="49" charset="0"/>
                <a:ea typeface="MS PGothic"/>
                <a:cs typeface="Arial"/>
              </a:rPr>
              <a:t>do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    </a:t>
            </a:r>
            <a:r>
              <a:rPr lang="en-US" altLang="en-US" sz="1600" b="1" dirty="0"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(check(</a:t>
            </a:r>
            <a:r>
              <a:rPr lang="en-US" altLang="en-US" sz="1600" i="1" dirty="0" err="1">
                <a:latin typeface="Consolas" panose="020B0609020204030204" pitchFamily="49" charset="0"/>
                <a:ea typeface="MS PGothic"/>
                <a:cs typeface="Arial"/>
              </a:rPr>
              <a:t>v,r,c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)) </a:t>
            </a:r>
            <a:r>
              <a:rPr lang="en-US" altLang="en-US" sz="1600" b="1" dirty="0"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      </a:t>
            </a:r>
            <a:r>
              <a:rPr lang="en-US" altLang="en-US" sz="1600" i="1" dirty="0"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i="1" dirty="0" err="1">
                <a:latin typeface="Consolas" panose="020B0609020204030204" pitchFamily="49" charset="0"/>
                <a:ea typeface="MS PGothic"/>
                <a:cs typeface="Arial"/>
              </a:rPr>
              <a:t>r,c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] = </a:t>
            </a:r>
            <a:r>
              <a:rPr lang="en-US" altLang="en-US" sz="1600" i="1" dirty="0"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;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    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markR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r,v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] = 1; 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markC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c,v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] = 1; 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markS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[r/3,c/3,v] = 1;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    if r = 8 and c = 8 then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    else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      if c = 8 then Try(r+1, 0); else Try(r, c+1);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   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    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markR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r,v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] = 0; 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markC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c,v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] = 0; 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markS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[r/3,c/3,v] = 0; 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    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  } </a:t>
            </a:r>
            <a:endParaRPr lang="en-US" altLang="en-US" sz="1600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}</a:t>
            </a:r>
            <a:endParaRPr lang="vi-VN" altLang="en-US" sz="1600" dirty="0">
              <a:latin typeface="Consolas" panose="020B0609020204030204" pitchFamily="49" charset="0"/>
              <a:ea typeface="MS PGothic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C09C-662F-7F47-DCC1-38956772B4C7}"/>
              </a:ext>
            </a:extLst>
          </p:cNvPr>
          <p:cNvSpPr txBox="1"/>
          <p:nvPr/>
        </p:nvSpPr>
        <p:spPr>
          <a:xfrm>
            <a:off x="212361" y="3505369"/>
            <a:ext cx="4729019" cy="2249847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check(</a:t>
            </a:r>
            <a:r>
              <a:rPr lang="en-US" altLang="en-US" sz="1600" i="1" dirty="0">
                <a:latin typeface="Consolas" panose="020B0609020204030204" pitchFamily="49" charset="0"/>
                <a:ea typeface="MS PGothic"/>
                <a:cs typeface="Arial"/>
              </a:rPr>
              <a:t>v, r, c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if 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markR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r,v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] = 1 then return 0;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if 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markC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c,v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] = 1 then return 0;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if </a:t>
            </a:r>
            <a:r>
              <a:rPr lang="en-US" altLang="en-US" sz="1600" dirty="0" err="1">
                <a:latin typeface="Consolas" panose="020B0609020204030204" pitchFamily="49" charset="0"/>
                <a:ea typeface="MS PGothic"/>
                <a:cs typeface="Arial"/>
              </a:rPr>
              <a:t>markS</a:t>
            </a: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[r/3,c/3,v] = 1 then return 0;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  return 1;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latin typeface="Consolas" panose="020B0609020204030204" pitchFamily="49" charset="0"/>
                <a:ea typeface="MS PGothic"/>
                <a:cs typeface="Arial"/>
              </a:rPr>
              <a:t>}</a:t>
            </a:r>
            <a:endParaRPr lang="vi-VN" altLang="en-US" sz="1600" dirty="0">
              <a:latin typeface="Consolas" panose="020B0609020204030204" pitchFamily="49" charset="0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74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351035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CẤU TRÚC DỮ LIỆU VÀ GIẢI THUẬT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TUẦN 3 : ĐỆ QUY QUAY LUI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NỘI DUNG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>
                <a:cs typeface="Arial"/>
              </a:rPr>
              <a:t>Sơ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đồ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chung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đệ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quy</a:t>
            </a:r>
            <a:r>
              <a:rPr lang="en-US" sz="2000" b="1" dirty="0">
                <a:cs typeface="Arial"/>
              </a:rPr>
              <a:t> quay </a:t>
            </a:r>
            <a:r>
              <a:rPr lang="en-US" sz="2000" b="1" dirty="0" err="1">
                <a:cs typeface="Arial"/>
              </a:rPr>
              <a:t>lui</a:t>
            </a:r>
            <a:endParaRPr lang="en-US" sz="2000" b="1" dirty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>
                <a:cs typeface="Arial"/>
              </a:rPr>
              <a:t>Bài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toán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liệt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kê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xâu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nhị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phân</a:t>
            </a:r>
            <a:endParaRPr lang="en-US" sz="2000" b="1" dirty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>
                <a:cs typeface="Arial"/>
              </a:rPr>
              <a:t>Bài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toán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liệt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kê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hoán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vị</a:t>
            </a:r>
            <a:endParaRPr lang="en-US" sz="2000" b="1" dirty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>
                <a:cs typeface="Arial"/>
              </a:rPr>
              <a:t>Bài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toán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điền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số</a:t>
            </a:r>
            <a:r>
              <a:rPr lang="en-US" sz="2000" b="1" dirty="0">
                <a:cs typeface="Arial"/>
              </a:rPr>
              <a:t> Sudoku</a:t>
            </a: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SƠ ĐỒ CHUNG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43856" y="1032885"/>
            <a:ext cx="1060760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Bài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toán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tổ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hợp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= (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[1],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[2],…, x[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], x[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+1],. . .,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])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với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x[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 </a:t>
            </a:r>
            <a:r>
              <a:rPr lang="vi-VN" sz="2000" dirty="0">
                <a:cs typeface="Times New Roman" panose="02020603050405020304" pitchFamily="18" charset="0"/>
                <a:sym typeface="Symbol" panose="05050102010706020507" pitchFamily="18" charset="2"/>
              </a:rPr>
              <a:t> </a:t>
            </a:r>
            <a:r>
              <a:rPr lang="vi-VN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vi-VN" sz="2000" i="1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sz="2000" i="1" baseline="-25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vi-VN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, i = </a:t>
            </a:r>
            <a:r>
              <a:rPr lang="vi-VN" sz="2000" dirty="0">
                <a:cs typeface="Times New Roman" panose="02020603050405020304" pitchFamily="18" charset="0"/>
                <a:sym typeface="Symbol" panose="05050102010706020507" pitchFamily="18" charset="2"/>
              </a:rPr>
              <a:t>1, 2, ...,</a:t>
            </a:r>
            <a:r>
              <a:rPr lang="vi-VN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sz="2000" i="1" dirty="0" err="1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và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thỏa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mãn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tập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ràng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buộc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P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cho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trước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457200" lvl="1" indent="-22860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Bài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toán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xâu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phân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độ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dài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n”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dẫn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về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= (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[1], 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[2],…, x[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], x[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+1],. . ., 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])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với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x[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sym typeface="Symbol" panose="05050102010706020507" pitchFamily="18" charset="2"/>
              </a:rPr>
              <a:t> 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{0, 1}</a:t>
            </a:r>
            <a:r>
              <a:rPr lang="en-US" sz="2000" i="1" dirty="0">
                <a:solidFill>
                  <a:srgbClr val="002060"/>
                </a:solidFill>
                <a:latin typeface="Lato" panose="020F0502020204030203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Lato" panose="020F0502020204030203"/>
              </a:rPr>
              <a:t>i</a:t>
            </a:r>
            <a:r>
              <a:rPr lang="en-US" sz="2000" i="1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= 1, 2, ..., </a:t>
            </a:r>
            <a:r>
              <a:rPr lang="en-US" sz="2000" i="1" dirty="0">
                <a:solidFill>
                  <a:srgbClr val="002060"/>
                </a:solidFill>
                <a:latin typeface="Lato" panose="020F0502020204030203"/>
              </a:rPr>
              <a:t>n</a:t>
            </a:r>
            <a:endParaRPr lang="en-US" altLang="en-US" sz="2000" i="1" dirty="0">
              <a:solidFill>
                <a:srgbClr val="002060"/>
              </a:solidFill>
              <a:latin typeface="Lato" panose="020F0502020204030203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457200" lvl="1" indent="-228600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Bài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toán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xâu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phân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độ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dài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lượng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bit 0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là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một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chẵn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”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dẫn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về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= (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[1], 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[2],…, x[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], x[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+1],. . ., 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</a:t>
            </a:r>
            <a:r>
              <a:rPr lang="en-US" altLang="en-US" sz="2000" i="1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]) </a:t>
            </a:r>
            <a:r>
              <a:rPr lang="en-US" altLang="en-US" sz="2000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với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x[</a:t>
            </a:r>
            <a:r>
              <a:rPr lang="en-US" altLang="en-US" sz="2000" i="1" dirty="0" err="1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sym typeface="Symbol" panose="05050102010706020507" pitchFamily="18" charset="2"/>
              </a:rPr>
              <a:t> 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{0, 1}</a:t>
            </a:r>
            <a:r>
              <a:rPr lang="en-US" sz="2000" i="1" dirty="0">
                <a:solidFill>
                  <a:srgbClr val="002060"/>
                </a:solidFill>
                <a:latin typeface="Lato" panose="020F0502020204030203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Lato" panose="020F0502020204030203"/>
              </a:rPr>
              <a:t>i</a:t>
            </a:r>
            <a:r>
              <a:rPr lang="en-US" sz="2000" i="1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= 1, 2, ..., </a:t>
            </a:r>
            <a:r>
              <a:rPr lang="en-US" sz="2000" i="1" dirty="0">
                <a:solidFill>
                  <a:srgbClr val="002060"/>
                </a:solidFill>
                <a:latin typeface="Lato" panose="020F0502020204030203"/>
              </a:rPr>
              <a:t>n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và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thỏa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mãn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ràng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buộc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: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số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lượng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phần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tử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x[</a:t>
            </a:r>
            <a:r>
              <a:rPr lang="en-US" sz="2000" i="1" dirty="0" err="1">
                <a:solidFill>
                  <a:srgbClr val="002060"/>
                </a:solidFill>
                <a:latin typeface="Lato" panose="020F0502020204030203"/>
              </a:rPr>
              <a:t>i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] = 0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với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Lato" panose="020F0502020204030203"/>
              </a:rPr>
              <a:t>i</a:t>
            </a:r>
            <a:r>
              <a:rPr lang="en-US" sz="2000" i="1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= 1, 2, ..., </a:t>
            </a:r>
            <a:r>
              <a:rPr lang="en-US" sz="2000" i="1" dirty="0">
                <a:solidFill>
                  <a:srgbClr val="002060"/>
                </a:solidFill>
                <a:latin typeface="Lato" panose="020F0502020204030203"/>
              </a:rPr>
              <a:t>n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là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một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số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</a:rPr>
              <a:t>chẵn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.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vi-VN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Thuật toán quay lui 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phép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bài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toán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liệt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kê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tổ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hai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cài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toán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quay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lui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đệ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quy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đệ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  <a:cs typeface="Times New Roman" panose="02020603050405020304" pitchFamily="18" charset="0"/>
              </a:rPr>
              <a:t> quy.</a:t>
            </a:r>
            <a:r>
              <a:rPr lang="en-US" sz="2000" dirty="0">
                <a:solidFill>
                  <a:srgbClr val="002060"/>
                </a:solidFill>
                <a:latin typeface="Lato" panose="020F0502020204030203"/>
              </a:rPr>
              <a:t> </a:t>
            </a:r>
            <a:endParaRPr lang="vi-VN" altLang="en-US" sz="2000" dirty="0">
              <a:solidFill>
                <a:schemeClr val="accent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811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SƠ ĐỒ CHUNG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36145"/>
            <a:ext cx="10550715" cy="858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Bài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toán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tổ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hợp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= (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[1],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[2],…, x[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], x[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+1],. . .,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])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với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x[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 </a:t>
            </a:r>
            <a:r>
              <a:rPr lang="vi-VN" sz="2000" dirty="0">
                <a:cs typeface="Times New Roman" panose="02020603050405020304" pitchFamily="18" charset="0"/>
                <a:sym typeface="Symbol" panose="05050102010706020507" pitchFamily="18" charset="2"/>
              </a:rPr>
              <a:t> </a:t>
            </a:r>
            <a:r>
              <a:rPr lang="vi-VN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vi-VN" sz="2000" i="1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sz="2000" i="1" baseline="-25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vi-VN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, i = </a:t>
            </a:r>
            <a:r>
              <a:rPr lang="vi-VN" sz="2000" dirty="0">
                <a:cs typeface="Times New Roman" panose="02020603050405020304" pitchFamily="18" charset="0"/>
                <a:sym typeface="Symbol" panose="05050102010706020507" pitchFamily="18" charset="2"/>
              </a:rPr>
              <a:t>1, 2, ...,</a:t>
            </a:r>
            <a:r>
              <a:rPr lang="vi-VN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sz="2000" i="1" dirty="0" err="1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và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thỏa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mãn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tập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ràng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buộc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P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cho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trước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0C09C-662F-7F47-DCC1-38956772B4C7}"/>
              </a:ext>
            </a:extLst>
          </p:cNvPr>
          <p:cNvSpPr txBox="1"/>
          <p:nvPr/>
        </p:nvSpPr>
        <p:spPr>
          <a:xfrm>
            <a:off x="6290084" y="2166542"/>
            <a:ext cx="5138268" cy="4090800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Try(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){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//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thử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các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giá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trị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có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thể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gán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cho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for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in candidates(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do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(check(</a:t>
            </a:r>
            <a:r>
              <a:rPr lang="en-US" altLang="en-US" sz="1600" i="1" dirty="0" err="1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v,k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 =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[Update the data structure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 == 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else Try(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[Recover the data structure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} </a:t>
            </a:r>
            <a:endParaRPr lang="en-US" altLang="en-US" sz="1600" dirty="0">
              <a:solidFill>
                <a:schemeClr val="accent1"/>
              </a:solidFill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  <a:endParaRPr lang="vi-VN" altLang="en-US" sz="1600" dirty="0">
              <a:solidFill>
                <a:schemeClr val="accent1"/>
              </a:solidFill>
              <a:latin typeface="Consolas" panose="020B0609020204030204" pitchFamily="49" charset="0"/>
              <a:ea typeface="MS PGothic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A6933-4008-EE35-70CA-BC3D1F108BC9}"/>
              </a:ext>
            </a:extLst>
          </p:cNvPr>
          <p:cNvSpPr txBox="1"/>
          <p:nvPr/>
        </p:nvSpPr>
        <p:spPr>
          <a:xfrm>
            <a:off x="378542" y="2959225"/>
            <a:ext cx="5662430" cy="29742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 altLang="en-US" sz="2000" dirty="0">
                <a:latin typeface="Lato" panose="020F0502020204030203"/>
              </a:rPr>
              <a:t>N</a:t>
            </a:r>
            <a:r>
              <a:rPr lang="vi-VN" altLang="en-US" sz="2000" dirty="0"/>
              <a:t>ếu chỉ cần t</a:t>
            </a:r>
            <a:r>
              <a:rPr lang="en-US" altLang="en-US" sz="2000" dirty="0">
                <a:latin typeface="Lato" panose="020F0502020204030203"/>
              </a:rPr>
              <a:t>ì</a:t>
            </a:r>
            <a:r>
              <a:rPr lang="vi-VN" altLang="en-US" sz="2000" dirty="0"/>
              <a:t>m một lời giải th</a:t>
            </a:r>
            <a:r>
              <a:rPr lang="en-US" altLang="en-US" sz="2000" dirty="0">
                <a:latin typeface="Lato" panose="020F0502020204030203"/>
              </a:rPr>
              <a:t>ì</a:t>
            </a:r>
            <a:r>
              <a:rPr lang="vi-VN" altLang="en-US" sz="2000" dirty="0"/>
              <a:t> cần t</a:t>
            </a:r>
            <a:r>
              <a:rPr lang="en-US" altLang="en-US" sz="2000" dirty="0">
                <a:latin typeface="Lato" panose="020F0502020204030203"/>
              </a:rPr>
              <a:t>ì</a:t>
            </a:r>
            <a:r>
              <a:rPr lang="vi-VN" altLang="en-US" sz="2000" dirty="0"/>
              <a:t>m cách chấm dứt các thủ tục gọi đệ qui lồng nhau sinh bởi lệnh gọi </a:t>
            </a:r>
            <a:r>
              <a:rPr lang="en-US" altLang="en-US" sz="2000" dirty="0">
                <a:latin typeface="Lato" panose="020F0502020204030203"/>
              </a:rPr>
              <a:t>Try</a:t>
            </a:r>
            <a:r>
              <a:rPr lang="vi-VN" altLang="en-US" sz="2000" dirty="0"/>
              <a:t>(1) sau khi ghi nhận được lời giải đầu tiên. </a:t>
            </a:r>
            <a:endParaRPr lang="en-US" altLang="en-US" sz="2000" dirty="0">
              <a:latin typeface="Lato" panose="020F0502020204030203"/>
            </a:endParaRPr>
          </a:p>
          <a:p>
            <a:r>
              <a:rPr lang="vi-VN" altLang="en-US" sz="2000" dirty="0"/>
              <a:t>Nếu kết thúc thuật toán mà ta không thu được một lời giải nào th</a:t>
            </a:r>
            <a:r>
              <a:rPr lang="en-US" altLang="en-US" sz="2000" dirty="0">
                <a:latin typeface="Lato" panose="020F0502020204030203"/>
              </a:rPr>
              <a:t>ì</a:t>
            </a:r>
            <a:r>
              <a:rPr lang="vi-VN" altLang="en-US" sz="2000" dirty="0"/>
              <a:t> điều đó có nghĩa là bài toán không có lời giải.</a:t>
            </a:r>
            <a:endParaRPr lang="en-US" altLang="en-US" sz="2000" dirty="0">
              <a:latin typeface="Lato" panose="020F050202020403020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E80C7-1F77-3B7E-A17C-ABE73A11FE5C}"/>
              </a:ext>
            </a:extLst>
          </p:cNvPr>
          <p:cNvSpPr txBox="1"/>
          <p:nvPr/>
        </p:nvSpPr>
        <p:spPr>
          <a:xfrm>
            <a:off x="378542" y="1993027"/>
            <a:ext cx="6096000" cy="881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vi-VN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Lệnh gọi để thực hiện thuật toán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đệ</a:t>
            </a:r>
            <a:endParaRPr lang="en-US" altLang="en-US" sz="2000" dirty="0">
              <a:latin typeface="Lato" panose="020F0502020204030203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Lato" panose="020F0502020204030203"/>
                <a:cs typeface="Times New Roman" panose="02020603050405020304" pitchFamily="18" charset="0"/>
              </a:rPr>
              <a:t>    </a:t>
            </a:r>
            <a:r>
              <a:rPr lang="en-US" altLang="en-US" sz="2000" dirty="0" err="1">
                <a:solidFill>
                  <a:schemeClr val="tx1"/>
                </a:solidFill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altLang="en-US" sz="2000" dirty="0">
                <a:solidFill>
                  <a:schemeClr val="tx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vi-VN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quay lui là: 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Try</a:t>
            </a:r>
            <a:r>
              <a:rPr lang="vi-V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(1)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;</a:t>
            </a:r>
            <a:endParaRPr lang="en-US" altLang="en-US" sz="2000" dirty="0">
              <a:solidFill>
                <a:schemeClr val="accent1"/>
              </a:solidFill>
              <a:latin typeface="Lato" panose="020F0502020204030203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6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SƠ ĐỒ CHUNG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36145"/>
            <a:ext cx="10550715" cy="858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Bài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toán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tổ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hợp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= (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[1],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[2],…, x[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], x[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+1],. . .,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[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])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với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x[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 </a:t>
            </a:r>
            <a:r>
              <a:rPr lang="vi-VN" sz="2000" dirty="0">
                <a:cs typeface="Times New Roman" panose="02020603050405020304" pitchFamily="18" charset="0"/>
                <a:sym typeface="Symbol" panose="05050102010706020507" pitchFamily="18" charset="2"/>
              </a:rPr>
              <a:t> </a:t>
            </a:r>
            <a:r>
              <a:rPr lang="vi-VN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vi-VN" sz="2000" i="1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sz="2000" i="1" baseline="-25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vi-VN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, i = </a:t>
            </a:r>
            <a:r>
              <a:rPr lang="vi-VN" sz="2000" dirty="0">
                <a:cs typeface="Times New Roman" panose="02020603050405020304" pitchFamily="18" charset="0"/>
                <a:sym typeface="Symbol" panose="05050102010706020507" pitchFamily="18" charset="2"/>
              </a:rPr>
              <a:t>1, 2, ...,</a:t>
            </a:r>
            <a:r>
              <a:rPr lang="vi-VN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sz="2000" i="1" dirty="0" err="1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và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thỏa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mãn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tập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ràng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buộc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P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cho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trước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0C09C-662F-7F47-DCC1-38956772B4C7}"/>
              </a:ext>
            </a:extLst>
          </p:cNvPr>
          <p:cNvSpPr txBox="1"/>
          <p:nvPr/>
        </p:nvSpPr>
        <p:spPr>
          <a:xfrm>
            <a:off x="6290084" y="2166542"/>
            <a:ext cx="5138268" cy="4090800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Try(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){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//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thử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các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giá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trị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có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thể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gán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cho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for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in candidates(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do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(check(</a:t>
            </a:r>
            <a:r>
              <a:rPr lang="en-US" altLang="en-US" sz="1600" i="1" dirty="0" err="1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v,k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 =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[Update the data structure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 == 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else Try(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[Recover the data structure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} </a:t>
            </a:r>
            <a:endParaRPr lang="en-US" altLang="en-US" sz="1600" dirty="0">
              <a:solidFill>
                <a:schemeClr val="accent1"/>
              </a:solidFill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  <a:endParaRPr lang="vi-VN" altLang="en-US" sz="1600" dirty="0">
              <a:solidFill>
                <a:schemeClr val="accent1"/>
              </a:solidFill>
              <a:latin typeface="Consolas" panose="020B0609020204030204" pitchFamily="49" charset="0"/>
              <a:ea typeface="MS PGothic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E80C7-1F77-3B7E-A17C-ABE73A11FE5C}"/>
              </a:ext>
            </a:extLst>
          </p:cNvPr>
          <p:cNvSpPr txBox="1"/>
          <p:nvPr/>
        </p:nvSpPr>
        <p:spPr>
          <a:xfrm>
            <a:off x="378542" y="1993027"/>
            <a:ext cx="6096000" cy="881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vi-VN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Lệnh gọi để thực hiện thuật toán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đệ</a:t>
            </a:r>
            <a:endParaRPr lang="en-US" altLang="en-US" sz="2000" dirty="0">
              <a:latin typeface="Lato" panose="020F0502020204030203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Lato" panose="020F0502020204030203"/>
                <a:cs typeface="Times New Roman" panose="02020603050405020304" pitchFamily="18" charset="0"/>
              </a:rPr>
              <a:t>    </a:t>
            </a:r>
            <a:r>
              <a:rPr lang="en-US" altLang="en-US" sz="2000" dirty="0" err="1">
                <a:solidFill>
                  <a:schemeClr val="tx1"/>
                </a:solidFill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altLang="en-US" sz="2000" dirty="0">
                <a:solidFill>
                  <a:schemeClr val="tx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vi-VN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quay lui là: 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Try</a:t>
            </a:r>
            <a:r>
              <a:rPr lang="vi-V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(1)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;</a:t>
            </a:r>
            <a:endParaRPr lang="en-US" altLang="en-US" sz="2000" dirty="0">
              <a:solidFill>
                <a:schemeClr val="accent1"/>
              </a:solidFill>
              <a:latin typeface="Lato" panose="020F0502020204030203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62" y="2874358"/>
            <a:ext cx="5222124" cy="33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LIỆT KÊ XÂU NHỊ PHÂN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65669"/>
            <a:ext cx="11095703" cy="445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Cho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nguyên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dương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≥ 1.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Hãy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tất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cả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xâu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phân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độ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dài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thứ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tự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từ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điển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= 3, ta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xâu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phân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độ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dài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3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cần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thứ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tự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như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sau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000 </a:t>
            </a: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001</a:t>
            </a: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010</a:t>
            </a: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011</a:t>
            </a: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100</a:t>
            </a: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101</a:t>
            </a: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110</a:t>
            </a: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07236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LIỆT KÊ XÂU NHỊ PHÂN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43897"/>
            <a:ext cx="1109209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Cho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nguyên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dương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≥ 1.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Hãy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liệt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kê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tất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cả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xâu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phân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độ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dài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thứ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tự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từ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điển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Biểu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diễn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lời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giải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mỗi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xâu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phân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được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biểu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diễn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bởi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mảng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(x[1], x[2], . . ., x[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])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trong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đó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x[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] 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{0,1}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là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bít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thứ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k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trong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xâu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nhị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phân</a:t>
            </a:r>
            <a:r>
              <a:rPr lang="en-US" altLang="en-US" sz="2000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  <a:sym typeface="Symbol" panose="05050102010706020507" pitchFamily="18" charset="2"/>
              </a:rPr>
              <a:t>.</a:t>
            </a:r>
            <a:endParaRPr lang="en-US" altLang="en-US" sz="2000" dirty="0">
              <a:latin typeface="Lato" panose="020F0502020204030203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EAF88-1F90-F3EC-4DD9-2863ED5B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3" y="2273194"/>
            <a:ext cx="4595993" cy="3661383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0FA0D91B-EF4A-6B4B-1610-F24022BC6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504" y="2306896"/>
            <a:ext cx="4517136" cy="3593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void Try(int k){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 for (int v = 0; v &lt;= 1; v++){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x[k] = v;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if (k == n)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else Try(k+1);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F318CB-2CE9-EADA-05DC-F619E23D93B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38496" y="4103692"/>
            <a:ext cx="1715008" cy="19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574862-F80C-9A19-EFD6-2E7AF1167A93}"/>
              </a:ext>
            </a:extLst>
          </p:cNvPr>
          <p:cNvSpPr txBox="1"/>
          <p:nvPr/>
        </p:nvSpPr>
        <p:spPr>
          <a:xfrm>
            <a:off x="5135340" y="3313242"/>
            <a:ext cx="1959941" cy="7848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1500" dirty="0" err="1"/>
              <a:t>Cần</a:t>
            </a:r>
            <a:r>
              <a:rPr lang="en-US" sz="1500" dirty="0"/>
              <a:t> </a:t>
            </a:r>
            <a:r>
              <a:rPr lang="en-US" sz="1500" dirty="0" err="1"/>
              <a:t>xác</a:t>
            </a:r>
            <a:r>
              <a:rPr lang="en-US" sz="1500" dirty="0"/>
              <a:t> </a:t>
            </a:r>
            <a:r>
              <a:rPr lang="en-US" sz="1500" dirty="0" err="1"/>
              <a:t>định</a:t>
            </a:r>
            <a:r>
              <a:rPr lang="en-US" sz="1500" dirty="0"/>
              <a:t>:</a:t>
            </a:r>
          </a:p>
          <a:p>
            <a:pPr marL="274320" indent="-182880" algn="l">
              <a:buFont typeface="Wingdings" panose="05000000000000000000" pitchFamily="2" charset="2"/>
              <a:buChar char="§"/>
            </a:pPr>
            <a:r>
              <a:rPr lang="en-US" sz="1500" dirty="0">
                <a:latin typeface="Consolas" panose="020B0609020204030204" pitchFamily="49" charset="0"/>
              </a:rPr>
              <a:t>candidates(k)</a:t>
            </a:r>
          </a:p>
          <a:p>
            <a:pPr marL="274320" indent="-182880" algn="l">
              <a:buFont typeface="Wingdings" panose="05000000000000000000" pitchFamily="2" charset="2"/>
              <a:buChar char="§"/>
            </a:pPr>
            <a:r>
              <a:rPr lang="en-US" sz="1500" dirty="0">
                <a:latin typeface="Consolas" panose="020B0609020204030204" pitchFamily="49" charset="0"/>
              </a:rPr>
              <a:t>check(v, k)</a:t>
            </a:r>
          </a:p>
        </p:txBody>
      </p:sp>
    </p:spTree>
    <p:extLst>
      <p:ext uri="{BB962C8B-B14F-4D97-AF65-F5344CB8AC3E}">
        <p14:creationId xmlns:p14="http://schemas.microsoft.com/office/powerpoint/2010/main" val="1631454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4" ma:contentTypeDescription="Create a new document." ma:contentTypeScope="" ma:versionID="e229e72e4258db579edf7696929f2b7d">
  <xsd:schema xmlns:xsd="http://www.w3.org/2001/XMLSchema" xmlns:xs="http://www.w3.org/2001/XMLSchema" xmlns:p="http://schemas.microsoft.com/office/2006/metadata/properties" xmlns:ns2="6e3c32e1-685b-4949-b56a-71e1412de6bb" targetNamespace="http://schemas.microsoft.com/office/2006/metadata/properties" ma:root="true" ma:fieldsID="9b44955a22f664c9dff88a54bb93bc1f" ns2:_="">
    <xsd:import namespace="6e3c32e1-685b-4949-b56a-71e1412de6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F3C854-4046-494A-B463-641F6CED28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c32e1-685b-4949-b56a-71e1412de6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3733DD-EE03-449C-88A5-8AB9EEF5C654}">
  <ds:schemaRefs>
    <ds:schemaRef ds:uri="http://purl.org/dc/dcmitype/"/>
    <ds:schemaRef ds:uri="http://purl.org/dc/terms/"/>
    <ds:schemaRef ds:uri="ec3c8a1e-e7d2-40eb-a53e-dfc8e21c73f0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ca7c73a-4441-494b-bdc7-d241e2e7c02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1808</Words>
  <Application>Microsoft Office PowerPoint</Application>
  <PresentationFormat>Widescreen</PresentationFormat>
  <Paragraphs>476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CẤU TRÚC DỮ LIỆU VÀ GIẢI THUẬT</vt:lpstr>
      <vt:lpstr>PowerPoint Presentation</vt:lpstr>
      <vt:lpstr>NỘI DUNG</vt:lpstr>
      <vt:lpstr>SƠ ĐỒ CHUNG</vt:lpstr>
      <vt:lpstr>SƠ ĐỒ CHUNG</vt:lpstr>
      <vt:lpstr>SƠ ĐỒ CHUNG</vt:lpstr>
      <vt:lpstr>BÀI TOÁN LIỆT KÊ XÂU NHỊ PHÂN</vt:lpstr>
      <vt:lpstr>BÀI TOÁN LIỆT KÊ XÂU NHỊ PHÂN</vt:lpstr>
      <vt:lpstr>BÀI TOÁN LIỆT KÊ XÂU NHỊ PHÂN</vt:lpstr>
      <vt:lpstr>BÀI TOÁN LIỆT KÊ XÂU NHỊ PHÂN</vt:lpstr>
      <vt:lpstr>BÀI TOÁN LIỆT KÊ HOÁN VỊ</vt:lpstr>
      <vt:lpstr>BÀI TOÁN LIỆT KÊ HOÁN VỊ</vt:lpstr>
      <vt:lpstr>BÀI TOÁN LIỆT KÊ HOÁN VỊ</vt:lpstr>
      <vt:lpstr>BÀI TOÁN LIỆT KÊ HOÁN VỊ</vt:lpstr>
      <vt:lpstr>BÀI TOÁN LIỆT KÊ HOÁN VỊ</vt:lpstr>
      <vt:lpstr>BÀI TOÁN ĐIỀN SỐ SUDOKU</vt:lpstr>
      <vt:lpstr>BÀI TOÁN ĐIỀN SỐ SUDOKU</vt:lpstr>
      <vt:lpstr>BÀI TOÁN ĐIỀN SỐ SUDOKU</vt:lpstr>
      <vt:lpstr>BÀI TOÁN ĐIỀN SỐ SUDOKU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49</cp:revision>
  <dcterms:created xsi:type="dcterms:W3CDTF">2021-05-28T04:32:29Z</dcterms:created>
  <dcterms:modified xsi:type="dcterms:W3CDTF">2024-03-21T07:58:11Z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